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8" r:id="rId4"/>
    <p:sldId id="269" r:id="rId5"/>
    <p:sldId id="270" r:id="rId6"/>
    <p:sldId id="271" r:id="rId7"/>
    <p:sldId id="275" r:id="rId8"/>
    <p:sldId id="272" r:id="rId9"/>
    <p:sldId id="273" r:id="rId10"/>
    <p:sldId id="274" r:id="rId11"/>
    <p:sldId id="276" r:id="rId12"/>
    <p:sldId id="277" r:id="rId13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83615" autoAdjust="0"/>
  </p:normalViewPr>
  <p:slideViewPr>
    <p:cSldViewPr snapToGrid="0">
      <p:cViewPr varScale="1">
        <p:scale>
          <a:sx n="106" d="100"/>
          <a:sy n="106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509A8-E28F-4FAF-A54E-AAC4F4F303E4}" type="datetimeFigureOut">
              <a:rPr lang="it-IT" smtClean="0"/>
              <a:t>25/03/2026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513F-4724-42A5-BBEE-F6FA9A171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1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A20B57F-7AFC-4968-ABAA-8FF27396386A}" type="datetime1">
              <a:rPr lang="it-IT" smtClean="0"/>
              <a:t>25/03/2026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5FE-7577-41AA-99E1-02B7217E62E4}" type="datetime1">
              <a:rPr lang="it-IT" smtClean="0"/>
              <a:t>25/03/2026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F5D-5E90-41BC-B521-C4070418F4E9}" type="datetime1">
              <a:rPr lang="it-IT" smtClean="0"/>
              <a:t>25/03/2026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5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C54E-7F6F-415F-880E-E554A1FA65CC}" type="datetime1">
              <a:rPr lang="it-IT" smtClean="0"/>
              <a:t>25/03/2026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3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E0CC-1448-4BA0-A68E-38BD50612662}" type="datetime1">
              <a:rPr lang="it-IT" smtClean="0"/>
              <a:t>25/03/2026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386A-26A5-4880-95C6-C1EDCA6C2EC9}" type="datetime1">
              <a:rPr lang="it-IT" smtClean="0"/>
              <a:t>25/03/2026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2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20-3E1B-48A1-82E3-189F2E216668}" type="datetime1">
              <a:rPr lang="it-IT" smtClean="0"/>
              <a:t>25/03/2026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E3F4-F5DE-4F6B-B83A-BCF8EE8AEA99}" type="datetime1">
              <a:rPr lang="it-IT" smtClean="0"/>
              <a:t>25/03/2026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4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BAA-A8F6-44E4-BF01-AD16678F5502}" type="datetime1">
              <a:rPr lang="it-IT" smtClean="0"/>
              <a:t>25/03/2026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4532-D6A5-461A-BBE6-BC054266A174}" type="datetime1">
              <a:rPr lang="it-IT" smtClean="0"/>
              <a:t>25/03/2026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4185-9723-44F6-A931-2DD233558F2F}" type="datetime1">
              <a:rPr lang="it-IT" smtClean="0"/>
              <a:t>25/03/2026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0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0C94-0D53-456C-8139-208BC11AF57E}" type="datetime1">
              <a:rPr lang="it-IT" smtClean="0"/>
              <a:t>25/03/2026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5B47-C7DE-469D-A096-2FE4E2180D0E}" type="datetime1">
              <a:rPr lang="it-IT" smtClean="0"/>
              <a:t>25/03/2026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8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AD8B-08B2-4E56-8B23-362DA0FDBB35}" type="datetime1">
              <a:rPr lang="it-IT" smtClean="0"/>
              <a:t>25/03/2026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2988-FFAA-4DEC-A439-208C6D467E51}" type="datetime1">
              <a:rPr lang="it-IT" smtClean="0"/>
              <a:t>25/03/2026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4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C6F-85BB-495F-8AA0-EF58A8A17E3D}" type="datetime1">
              <a:rPr lang="it-IT" smtClean="0"/>
              <a:t>25/03/2026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B7DF-2C4E-4F5B-95E4-F69A526E84DF}" type="datetime1">
              <a:rPr lang="it-IT" smtClean="0"/>
              <a:t>25/03/2026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F77F-6E14-4A1A-847A-C462EA44B6B2}" type="datetime1">
              <a:rPr lang="it-IT" smtClean="0"/>
              <a:t>25/03/2026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78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reportal.com/reports/digital-2025-italy" TargetMode="External"/><Relationship Id="rId2" Type="http://schemas.openxmlformats.org/officeDocument/2006/relationships/hyperlink" Target="https://www.businessonline.it/news/internet-in-italia-i-dati-e-le-statistiche-2024-2025-sulluso-dove-si-naviga-i-social-e-cosa-si-fa-online_n76674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s://digital-strategy.ec.europa.eu/it/factpages/italy-2025-digital-decade-country-repor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tifichedigitali.it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www.gemeinde.bozen.bz.it/Stadtleben/Wegweiser/Wie-kann-man-ein-Bussgeldbescheid-auf-der-Plattform-SEND-einseh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e.bolzano.bz.it/Servizi/pagoPA-R-Sportello-di-tesoreria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92643-D7AC-345D-78EE-E34F8C5E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99B3D-97D6-199D-D58A-AE02B974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165" y="2459200"/>
            <a:ext cx="8599441" cy="1404619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Daten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Digitalisierung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Zukunft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der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PNRR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für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die IKT,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der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Zeichen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setzt</a:t>
            </a:r>
            <a:endParaRPr lang="it-IT" sz="4000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6E02AF-BEFC-9F15-773F-D5D057640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221599"/>
            <a:ext cx="5095954" cy="330335"/>
          </a:xfrm>
        </p:spPr>
        <p:txBody>
          <a:bodyPr>
            <a:normAutofit/>
          </a:bodyPr>
          <a:lstStyle/>
          <a:p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</a:rPr>
              <a:t>2. ABTEILUNG PLANUNG, STEUERUNG UND INFORMATIONSSYSTEM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1900C103-16E4-3B16-10CA-2324052FB24D}"/>
              </a:ext>
            </a:extLst>
          </p:cNvPr>
          <p:cNvSpPr txBox="1">
            <a:spLocks/>
          </p:cNvSpPr>
          <p:nvPr/>
        </p:nvSpPr>
        <p:spPr>
          <a:xfrm>
            <a:off x="10239553" y="5104758"/>
            <a:ext cx="1872185" cy="33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400" dirty="0"/>
              <a:t>25. </a:t>
            </a:r>
            <a:r>
              <a:rPr lang="it-IT" sz="1400" dirty="0" err="1"/>
              <a:t>März</a:t>
            </a:r>
            <a:r>
              <a:rPr lang="it-IT" sz="1400" dirty="0"/>
              <a:t> 2026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288816E-770B-750A-B4B5-A40FD6A1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7"/>
            <a:ext cx="2457450" cy="117002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539D1BD-BEFD-B1A4-C3EE-18DD843B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757" b="46032"/>
          <a:stretch>
            <a:fillRect/>
          </a:stretch>
        </p:blipFill>
        <p:spPr>
          <a:xfrm>
            <a:off x="0" y="4295851"/>
            <a:ext cx="12192000" cy="256214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4E21CD-FCC6-19E8-64DC-8657342E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3588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4420DB-F4B4-F0F0-6B42-C44A8059D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613" y="488888"/>
            <a:ext cx="2865246" cy="6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9360-783E-510A-94BA-6F3C804AA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BB0293C-4625-524F-0776-21FF4403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DB6A0B-6262-3FA6-6851-F331ACA67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631902"/>
          </a:xfrm>
        </p:spPr>
        <p:txBody>
          <a:bodyPr>
            <a:noAutofit/>
          </a:bodyPr>
          <a:lstStyle/>
          <a:p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Übersicht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Projekte</a:t>
            </a:r>
            <a:endParaRPr lang="it-IT" sz="4000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D586B-04E6-6BE2-1E0D-8517C7DD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300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10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DEF4FB0-8DF6-CAC6-5B78-2453EDCC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6560592"/>
            <a:ext cx="3724979" cy="317019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F02473C-780D-4E35-CDE9-6E2216446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5173"/>
              </p:ext>
            </p:extLst>
          </p:nvPr>
        </p:nvGraphicFramePr>
        <p:xfrm>
          <a:off x="2073243" y="923450"/>
          <a:ext cx="9008196" cy="5539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297">
                  <a:extLst>
                    <a:ext uri="{9D8B030D-6E8A-4147-A177-3AD203B41FA5}">
                      <a16:colId xmlns:a16="http://schemas.microsoft.com/office/drawing/2014/main" val="2900121525"/>
                    </a:ext>
                  </a:extLst>
                </a:gridCol>
                <a:gridCol w="3641107">
                  <a:extLst>
                    <a:ext uri="{9D8B030D-6E8A-4147-A177-3AD203B41FA5}">
                      <a16:colId xmlns:a16="http://schemas.microsoft.com/office/drawing/2014/main" val="204369824"/>
                    </a:ext>
                  </a:extLst>
                </a:gridCol>
                <a:gridCol w="1214557">
                  <a:extLst>
                    <a:ext uri="{9D8B030D-6E8A-4147-A177-3AD203B41FA5}">
                      <a16:colId xmlns:a16="http://schemas.microsoft.com/office/drawing/2014/main" val="2058407005"/>
                    </a:ext>
                  </a:extLst>
                </a:gridCol>
                <a:gridCol w="1267485">
                  <a:extLst>
                    <a:ext uri="{9D8B030D-6E8A-4147-A177-3AD203B41FA5}">
                      <a16:colId xmlns:a16="http://schemas.microsoft.com/office/drawing/2014/main" val="2791882134"/>
                    </a:ext>
                  </a:extLst>
                </a:gridCol>
                <a:gridCol w="1312750">
                  <a:extLst>
                    <a:ext uri="{9D8B030D-6E8A-4147-A177-3AD203B41FA5}">
                      <a16:colId xmlns:a16="http://schemas.microsoft.com/office/drawing/2014/main" val="326588289"/>
                    </a:ext>
                  </a:extLst>
                </a:gridCol>
              </a:tblGrid>
              <a:tr h="4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PROJEKTE PNRR</a:t>
                      </a:r>
                      <a:endParaRPr lang="it-IT" sz="900" b="1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MASSNAHMEN- CUP</a:t>
                      </a:r>
                      <a:endParaRPr lang="it-IT" sz="900" b="1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eginn</a:t>
                      </a:r>
                      <a:r>
                        <a:rPr lang="it-IT" sz="900" b="1" kern="100" cap="all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deR</a:t>
                      </a:r>
                      <a:r>
                        <a:rPr lang="it-IT" sz="900" b="1" kern="100" cap="all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ProjektEN</a:t>
                      </a:r>
                      <a:endParaRPr lang="it-IT" sz="900" b="1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Verwirklichung</a:t>
                      </a:r>
                      <a:r>
                        <a:rPr lang="it-IT" sz="900" b="1" kern="100" cap="all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deR</a:t>
                      </a:r>
                      <a:r>
                        <a:rPr lang="it-IT" sz="900" b="1" kern="100" cap="all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ProjektEN</a:t>
                      </a:r>
                      <a:endParaRPr lang="it-IT" sz="900" b="1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Finanzierte</a:t>
                      </a:r>
                      <a:r>
                        <a:rPr lang="it-IT" sz="900" b="1" kern="100" cap="all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BetrÄgE</a:t>
                      </a:r>
                      <a:endParaRPr lang="it-IT" sz="900" b="1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3525610364"/>
                  </a:ext>
                </a:extLst>
              </a:tr>
              <a:tr h="695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Cloud-Migration des Rechenzentrums PSN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9" marR="7087" marT="7087" marB="26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 – Cloud-Anpassung für lokale öffentliche Verwaltungen - Gemeinden - April 2022</a:t>
                      </a:r>
                      <a:b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I51C22CC000970001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1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29/06/2022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08/01/2026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822.474,00 € 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1242274595"/>
                  </a:ext>
                </a:extLst>
              </a:tr>
              <a:tr h="695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Erneuerung der Website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9" marR="7087" marT="7087" marB="26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1.4.1 - Paket Informierte Bürger - Gemeinden - September 2022</a:t>
                      </a:r>
                      <a:b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I51F22003520006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1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28/09/2022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03/02/2026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162.545,00 € 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2341158345"/>
                  </a:ext>
                </a:extLst>
              </a:tr>
              <a:tr h="695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SEND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9" marR="7087" marT="7087" marB="26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1.4.5 - Zustellung digitaler ÖV-Dokumente - Gemeinden - September 2022</a:t>
                      </a:r>
                      <a:b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I51F2200379006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1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18/10/2022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10/10/2023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69.000,00 € 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1625552346"/>
                  </a:ext>
                </a:extLst>
              </a:tr>
              <a:tr h="695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PDND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9" marR="7087" marT="7087" marB="26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1.3.1 - „Nationale digitale Datenplattform”-</a:t>
                      </a:r>
                      <a:r>
                        <a:rPr lang="de-DE" sz="900" kern="100" cap="all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PDND </a:t>
                      </a: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Gemeinden - Oktober 2022</a:t>
                      </a:r>
                      <a:b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I51F22007230001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1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03/02/2023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18/01/2024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203.435,00 € 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1764552552"/>
                  </a:ext>
                </a:extLst>
              </a:tr>
              <a:tr h="695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PagoPA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9" marR="7087" marT="7087" marB="26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1.4.3 - Einführung der </a:t>
                      </a:r>
                      <a:r>
                        <a:rPr lang="de-DE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pagoPA</a:t>
                      </a: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-Plattform - Gemeinden - September 2022</a:t>
                      </a:r>
                      <a:b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I51F23000260006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1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22/03/2023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01/12/2023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35.711,00 € 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4186763058"/>
                  </a:ext>
                </a:extLst>
              </a:tr>
              <a:tr h="695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ANNCSU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9" marR="7087" marT="7087" marB="26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1.3.1 - „Nationale digitale Datenplattform”-ANNCSU Gemeinden - Mai 2025</a:t>
                      </a:r>
                      <a:b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I51J25001720006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1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09/07/2025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02/02/2026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18.990,54 € 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918117010"/>
                  </a:ext>
                </a:extLst>
              </a:tr>
              <a:tr h="74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ANPR - ANSC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9" marR="7087" marT="7087" marB="26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1.4.4 - Ausweitung der Nutzung des digitalen Melderegisters (ANPR)- Beitritt zum digitalen Personenstandsregister - Gemeinden - Juli 2025</a:t>
                      </a:r>
                      <a:br>
                        <a:rPr lang="de-DE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I51F25000890006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1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18/07/2025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08/01/2026</a:t>
                      </a:r>
                      <a:endParaRPr lang="it-IT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19.642,00 € </a:t>
                      </a:r>
                      <a:endParaRPr lang="it-IT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ctr"/>
                </a:tc>
                <a:extLst>
                  <a:ext uri="{0D108BD9-81ED-4DB2-BD59-A6C34878D82A}">
                    <a16:rowId xmlns:a16="http://schemas.microsoft.com/office/drawing/2014/main" val="3728332576"/>
                  </a:ext>
                </a:extLst>
              </a:tr>
              <a:tr h="18675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Finanzierter</a:t>
                      </a:r>
                      <a:r>
                        <a:rPr lang="it-IT" sz="900" b="1" kern="100" cap="all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Betrag</a:t>
                      </a:r>
                      <a:r>
                        <a:rPr lang="it-IT" sz="900" b="1" kern="100" cap="all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- </a:t>
                      </a:r>
                      <a:r>
                        <a:rPr lang="it-IT" sz="900" b="1" kern="100" cap="all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Gesamtsumme</a:t>
                      </a:r>
                      <a:endParaRPr lang="it-IT" sz="900" b="1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1.331.797,54 € </a:t>
                      </a:r>
                      <a:endParaRPr lang="it-IT" sz="900" b="1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7" marR="7087" marT="7087" marB="0" anchor="b"/>
                </a:tc>
                <a:extLst>
                  <a:ext uri="{0D108BD9-81ED-4DB2-BD59-A6C34878D82A}">
                    <a16:rowId xmlns:a16="http://schemas.microsoft.com/office/drawing/2014/main" val="3040163669"/>
                  </a:ext>
                </a:extLst>
              </a:tr>
            </a:tbl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4129C9CF-C8EE-1043-A76D-8E8DEDB9F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96" y="339089"/>
            <a:ext cx="2068086" cy="4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FD6C7B-F6E5-9C26-2D22-6696C6D4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21" y="874296"/>
            <a:ext cx="3856037" cy="1639884"/>
          </a:xfrm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EINIGE ZAHLEN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EE0EC9-6F80-95CB-D0D9-BDA15AAFC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88" y="0"/>
            <a:ext cx="7763044" cy="6649453"/>
          </a:xfrm>
        </p:spPr>
        <p:txBody>
          <a:bodyPr>
            <a:noAutofit/>
          </a:bodyPr>
          <a:lstStyle/>
          <a:p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90 % 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der italienischen Bevölkerung sind ans Internet angeschlossen (</a:t>
            </a:r>
            <a:r>
              <a:rPr lang="de-DE" sz="1800" u="sng" dirty="0">
                <a:solidFill>
                  <a:srgbClr val="C7F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90 % der Italiener nutzen täglich das Internet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– Bericht der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AGCom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„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italiani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-internet“) – Der Durchschnitt in den Ländern der EU liegt bei 95 %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Über 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97 %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der italienischen NutzerInnen greifen über mobile Geräte, vor allem über Smartphones, auf das Internet zu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businessonline.it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55 % 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der Bevölkerung nutzen Online-Banking-Dienste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(Digital Banking Experience Report 2025 –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europäischer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Durchschnitt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: 70%)</a:t>
            </a:r>
          </a:p>
          <a:p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55,1 % 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der Bevölkerung haben bereits einmal online mit der ÖV interagiert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(Eurostat-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Erhebung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Februar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/2025)</a:t>
            </a:r>
          </a:p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Es gibt 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82,2 Millionen 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aktive Mobilfunkanschlüsse, was 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139 %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der Bevölkerung entspricht (mehr als eine SIM-Karte pro Person)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datareportal.com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Die FTTP-Abdeckung (Glasfaseranschluss bis zum Haus) hat 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70,7 %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erreicht und entspricht damit dem EU-Durchschnitt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[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digital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-st....europa.eu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B2A8A4-F59A-89B3-4823-96380B63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720" y="2514180"/>
            <a:ext cx="3856037" cy="3541714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Das digitale Italien am 31.12.2025: ein Land, das viel besser vernetzt ist, als wir denken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BDBF8C-14DC-9A04-0C3F-ED4A46C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595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CF3282-0F28-AC53-25C3-3CF80E4BF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26" y="6540981"/>
            <a:ext cx="372497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719F-E7BF-64A5-BD27-8CC3EA548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CBA67-CE69-0796-4663-EA6DA3AA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41" y="802106"/>
            <a:ext cx="3856037" cy="1639884"/>
          </a:xfrm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SÜDTIROL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2FE1BC-1498-C4B2-C049-59C30A9A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674" y="168443"/>
            <a:ext cx="6218735" cy="6481010"/>
          </a:xfrm>
        </p:spPr>
        <p:txBody>
          <a:bodyPr>
            <a:noAutofit/>
          </a:bodyPr>
          <a:lstStyle/>
          <a:p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93 % 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der Südtiroler Haushalte mit mindestens einem Mitglied im Alter zwischen 16 und 74 Jahren haben von zu Hause aus Zugang zum Internet</a:t>
            </a:r>
          </a:p>
          <a:p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89 %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der Südtiroler Bevölkerung nutzen das Internet täglich, was dem nationalen Durchschnitt entspricht</a:t>
            </a:r>
          </a:p>
          <a:p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63 % 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der Befragten geben an, in den letzten drei Monaten Online-Banking-Dienste genutzt zu haben</a:t>
            </a:r>
          </a:p>
          <a:p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</a:rPr>
              <a:t>50 %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der Südtiroler Bevölkerung geben an, das Internet in den letzten 12 Monaten für die Kommunikation mit der ÖV genutzt zu haben.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356DC5-7E45-83EC-B03D-0F8732756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840" y="2514180"/>
            <a:ext cx="3856037" cy="3541714"/>
          </a:xfrm>
        </p:spPr>
        <p:txBody>
          <a:bodyPr>
            <a:normAutofit/>
          </a:bodyPr>
          <a:lstStyle/>
          <a:p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Offizieller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ASTAT-Report “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Südtiroler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Bevölkerung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und IKT – 2025 (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Personen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im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Alter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zwischen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16 und 74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Jahren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94A844-F9B8-DC25-84DE-194357A0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595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12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6AFB69-2B27-F228-8292-33371DB53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40" y="6540981"/>
            <a:ext cx="372497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0316-27A1-49D3-0CD2-87E5C18F6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6B2B9AD-49EA-4BE1-4176-99A2E3FD8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40000" lnSpcReduction="20000"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2. ABTEILUNG PLANUNG, STEUERUNG UND INFORMATIONSSYSTEM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9260ED-8B76-96E5-C7C7-1F9B9E25B8DB}"/>
              </a:ext>
            </a:extLst>
          </p:cNvPr>
          <p:cNvSpPr txBox="1">
            <a:spLocks/>
          </p:cNvSpPr>
          <p:nvPr/>
        </p:nvSpPr>
        <p:spPr>
          <a:xfrm>
            <a:off x="1749467" y="923450"/>
            <a:ext cx="10353046" cy="2102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Bei der ministeriellen Abteilung für die digitale Transformation wurden sieben Projekte im Rahmen der Maßnahme M1C1 zur Digitalisierung der lokalen öffentlichen Verwaltungen eingereicht. Gesamtfinanzierung: 1.331.797 Euro</a:t>
            </a:r>
            <a:endParaRPr lang="it-I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8B86DA4-CFAD-8938-911E-8D8CA3431382}"/>
              </a:ext>
            </a:extLst>
          </p:cNvPr>
          <p:cNvSpPr txBox="1">
            <a:spLocks/>
          </p:cNvSpPr>
          <p:nvPr/>
        </p:nvSpPr>
        <p:spPr>
          <a:xfrm>
            <a:off x="2269583" y="3133188"/>
            <a:ext cx="9312815" cy="3724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Cloud-Migration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Nationale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digitale </a:t>
            </a: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Datenplattform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Digitale </a:t>
            </a: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Zustellungen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(SEND)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Nationales Archiv für Hausnummern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Bürgernahe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Interaktion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Nationales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Meldeamtsarchiv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Einführung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von PagoPA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144DEF6-09E0-9411-89BD-AE23D933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3F803-66AB-4A90-974B-FF52E2AF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3588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2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E5BFFE-0792-D64E-5FCD-083172352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12" y="435728"/>
            <a:ext cx="20667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19E4E-BF17-AA06-ADC2-8CB87348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AC331A8-5B2E-B106-2ECE-55F129CE90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251599" y="3916943"/>
            <a:ext cx="3883346" cy="23375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D3F39DD-335D-2B91-38C1-F21585D8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528415" y="26998"/>
            <a:ext cx="5231405" cy="2323989"/>
          </a:xfrm>
          <a:prstGeom prst="rect">
            <a:avLst/>
          </a:prstGeom>
          <a:effectLst>
            <a:outerShdw blurRad="1181100" dist="50800" dir="5400000" algn="ctr" rotWithShape="0">
              <a:srgbClr val="000000"/>
            </a:outerShdw>
            <a:softEdge rad="4826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ED2389-51BD-7D70-3432-A91DBECD8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02E8167-BC10-5F3D-D46B-5669D1B54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929" y="91931"/>
            <a:ext cx="6357506" cy="83151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Cloud-Migration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9EA324-7BF2-C601-662A-F32E5D6C5F3A}"/>
              </a:ext>
            </a:extLst>
          </p:cNvPr>
          <p:cNvSpPr txBox="1"/>
          <p:nvPr/>
        </p:nvSpPr>
        <p:spPr>
          <a:xfrm>
            <a:off x="1840770" y="1002066"/>
            <a:ext cx="938929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Cloud ist das neue Zuhause der öffentlichen Daten: sicher, modern und zukunftsfähig</a:t>
            </a:r>
          </a:p>
          <a:p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IT-Dienste der Gemeinde befinden sich jetzt in einem sichereren Rechenzentrum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 in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der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Cloud (PNRR-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Maßnahme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1.2)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669461-5444-72C8-7C61-795BB1A22AB4}"/>
              </a:ext>
            </a:extLst>
          </p:cNvPr>
          <p:cNvSpPr txBox="1"/>
          <p:nvPr/>
        </p:nvSpPr>
        <p:spPr>
          <a:xfrm>
            <a:off x="1840769" y="3149627"/>
            <a:ext cx="93892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Wir haben unsere Daten und Dienste auf die zertifizierte Cloud-Infrastruktur des Polo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Strategico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Nazionale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(PSN) übertragen. 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verwalteten Daten werden unter Einhaltung der Nachhaltigkeitsgrundsätze (DNSH) anhand höchster Sicherheitsstandards vor Cyberangriffen geschützt.</a:t>
            </a: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Finanzierung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822.474,00 €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D293F1-C175-8A83-1116-4693659D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3588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3</a:t>
            </a:fld>
            <a:endParaRPr lang="it-IT" dirty="0"/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1B160172-4BB3-93B3-A08E-4236127F18C4}"/>
              </a:ext>
            </a:extLst>
          </p:cNvPr>
          <p:cNvSpPr txBox="1">
            <a:spLocks/>
          </p:cNvSpPr>
          <p:nvPr/>
        </p:nvSpPr>
        <p:spPr>
          <a:xfrm>
            <a:off x="307323" y="6340410"/>
            <a:ext cx="3721213" cy="315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Verdana" panose="020B0604030504040204" pitchFamily="34" charset="0"/>
                <a:ea typeface="Verdana" panose="020B0604030504040204" pitchFamily="34" charset="0"/>
              </a:rPr>
              <a:t>2. ABTEILUNG PLANUNG, STEUERUNG UND INFORMATIONSSYSTEM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1A3F4F9-983E-3011-393C-622770205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585" y="263829"/>
            <a:ext cx="20667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EDE19-C69A-E09C-51CD-4DCAFFFA2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5F8A268-F4E6-06B6-4B1F-B18A42415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836093" y="4047650"/>
            <a:ext cx="4271934" cy="284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6366BE-F3AD-15E6-6007-F3241DCD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C895F15-44C8-55A1-76B9-8650D5130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2295" y="100602"/>
            <a:ext cx="8258417" cy="1298278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Nationale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digitale </a:t>
            </a:r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Datenplattform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(PDND)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4C3D16-CB9E-E8DC-2D2C-1F81097D0892}"/>
              </a:ext>
            </a:extLst>
          </p:cNvPr>
          <p:cNvSpPr txBox="1"/>
          <p:nvPr/>
        </p:nvSpPr>
        <p:spPr>
          <a:xfrm>
            <a:off x="392765" y="2861091"/>
            <a:ext cx="772926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Über die Nationale Digitale Datenplattform (PDND) „kommunizieren“ öffentliche Einrichtungen miteinander: Der Datenaustausch erfolgt unter Wahrung des Datenschutzes und der IT-Sicherheit.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Umsetzung erfolgte vollständig durch den IT-Bereich der Gemeinde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Finanzierung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 203.435,00 €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DDCE62-BEC7-0BD2-00A1-03C740E33606}"/>
              </a:ext>
            </a:extLst>
          </p:cNvPr>
          <p:cNvSpPr txBox="1"/>
          <p:nvPr/>
        </p:nvSpPr>
        <p:spPr>
          <a:xfrm>
            <a:off x="1647825" y="1477565"/>
            <a:ext cx="9679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PDND: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digitale Brücke, die alle Daten der ÖV miteinander verbindet und die Interoperabilität zwischen öffentlichen Verwaltungen gewährleistet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(PNRR-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Maßnahme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1.3.1)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04BE1B-7503-8E09-4F75-8B9A0538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4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A64D92-FBAA-0865-8CEA-5AD3CCEF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13" y="6440379"/>
            <a:ext cx="3724979" cy="3170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66FDA7F-5BC8-7283-7170-E78ED6747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242" y="283459"/>
            <a:ext cx="20667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EF83D-0DAB-DF79-1B7F-964787CD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8D9A582-E97E-B35F-87A3-18FF3040F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FD748EC-40FA-61C2-C419-E41B7B48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Plattform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für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digitale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Zustellungen</a:t>
            </a:r>
            <a:endParaRPr lang="it-IT" sz="4000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B7E0A1-924A-82B5-9C21-2B3E7807104E}"/>
              </a:ext>
            </a:extLst>
          </p:cNvPr>
          <p:cNvSpPr txBox="1"/>
          <p:nvPr/>
        </p:nvSpPr>
        <p:spPr>
          <a:xfrm>
            <a:off x="1878059" y="2383378"/>
            <a:ext cx="938929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Rechtswirksame Mitteilungen – z.B. von Verwaltungsakten und Bußgeldbescheiden – werden digital übermittelt.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Wahl eines digitalen Wohnsitzes bedeutet, dass man nicht mehr an Schaltern anstehen muss, alles sofort erhält und dass die Zustellungskosten im Vergleich zu herkömmlichen Einschreiben auf Papier reduziert werden.</a:t>
            </a:r>
          </a:p>
          <a:p>
            <a:endParaRPr lang="it-IT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SEND digitale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Zustellung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Die SEND-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Plattform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Finanzierung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69.000,00 €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133872-A98B-53DC-36FF-DBA0D12CB7DC}"/>
              </a:ext>
            </a:extLst>
          </p:cNvPr>
          <p:cNvSpPr txBox="1"/>
          <p:nvPr/>
        </p:nvSpPr>
        <p:spPr>
          <a:xfrm>
            <a:off x="1878058" y="1239098"/>
            <a:ext cx="999951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Mit SEND wissen Sie immer, wenn die Gemeinde Ihnen schreibt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Digitale SEND-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Zustellungen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(PNRR-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Maßnahme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1.4.5) </a:t>
            </a:r>
          </a:p>
        </p:txBody>
      </p:sp>
      <p:pic>
        <p:nvPicPr>
          <p:cNvPr id="4" name="Immagine 3" descr="Immagine che contiene testo, elettronica, tastiera, Tastiera del computer">
            <a:extLst>
              <a:ext uri="{FF2B5EF4-FFF2-40B4-BE49-F238E27FC236}">
                <a16:creationId xmlns:a16="http://schemas.microsoft.com/office/drawing/2014/main" id="{8588FCA0-166C-E1BC-7BD8-9AD6A73B976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91525" y="4329584"/>
            <a:ext cx="3677630" cy="223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33063A-EB00-56D4-58C1-0EF03084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7928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5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2816C53-7189-3DB3-E88F-D9D4BF147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01" y="6521980"/>
            <a:ext cx="3724979" cy="3170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199CF63-9958-1A9C-C5C7-0748E3195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853" y="260443"/>
            <a:ext cx="20667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35D7-07FC-A162-A13C-49CB23A98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mappa">
            <a:extLst>
              <a:ext uri="{FF2B5EF4-FFF2-40B4-BE49-F238E27FC236}">
                <a16:creationId xmlns:a16="http://schemas.microsoft.com/office/drawing/2014/main" id="{6B2EBE92-A3AF-A44B-B314-3DFF5D96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058150" y="4546701"/>
            <a:ext cx="4025719" cy="228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4E74F8-D67B-CD9D-DBD5-CEF174F8A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A0A049-9B22-C8E2-8748-B2EFF9622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Hausnummern</a:t>
            </a:r>
            <a:endParaRPr lang="it-IT" sz="4000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81B26F-5409-55E9-EB39-AE736F87ABBA}"/>
              </a:ext>
            </a:extLst>
          </p:cNvPr>
          <p:cNvSpPr txBox="1"/>
          <p:nvPr/>
        </p:nvSpPr>
        <p:spPr>
          <a:xfrm>
            <a:off x="1878059" y="2752991"/>
            <a:ext cx="991949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Das Projekt bringt Ordnung in das Durcheinander von Straßen, Gassen und Hausnummern und stellt sicher, dass jede Adresse in Italien eindeutig und zertifiziert ist: ein einziges Archiv für alle Gemeinden.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ist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unverzichtbar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für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Bevölkerungsschutz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und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Rettungsdienste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städtebauliche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Planung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Verwaltungsakte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Finanzierung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18.990,54 €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93512C-7E9A-4BE4-1142-94A71A8A11AA}"/>
              </a:ext>
            </a:extLst>
          </p:cNvPr>
          <p:cNvSpPr txBox="1"/>
          <p:nvPr/>
        </p:nvSpPr>
        <p:spPr>
          <a:xfrm>
            <a:off x="1878059" y="1239098"/>
            <a:ext cx="96791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Der offizielle Wegweiser der öffentlichen Verwaltung: Wir wollen uns doch nicht verlaufen!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Nationales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Hausnummern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-Archiv (PNRR-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Maßnahme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1.3.1 - ANNCSU)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51887A-E63D-9D0F-7165-E1E14822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6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4EA3E36-B73F-E013-837B-5B415CC7C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72" y="6514549"/>
            <a:ext cx="3724979" cy="3170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CB8FB51-B5A9-9659-A88F-3B6C52E77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853" y="156850"/>
            <a:ext cx="20667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BCB96-63F3-2AF2-CF36-D8D74172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BD27B13-D699-2093-5710-FB58EC39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388BFA-FFE5-9256-4751-6B2FC9D9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058" y="100602"/>
            <a:ext cx="7566006" cy="822848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Website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der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Gemeinde</a:t>
            </a:r>
            <a:endParaRPr lang="it-IT" sz="4000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6AF961-1641-8C03-F3C6-7F79337179C0}"/>
              </a:ext>
            </a:extLst>
          </p:cNvPr>
          <p:cNvSpPr txBox="1"/>
          <p:nvPr/>
        </p:nvSpPr>
        <p:spPr>
          <a:xfrm>
            <a:off x="1878058" y="2749064"/>
            <a:ext cx="978054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Wir haben die Website der Gemeinde noch intuitiver und benutzerfreundlicher gestaltet und an die Richtlinien der Agentur für das digitale Italien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(AGID)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angepasst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Es handelt sich um weit mehr als nur ein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Restyling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: Es wurden Standards eingeführt, um den Bürgerinnen und Bürgern eine bessere Nutzung zu ermöglichen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Finanzierung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162.545,00 €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57F938-32A6-0BF8-2463-D18B40AC5408}"/>
              </a:ext>
            </a:extLst>
          </p:cNvPr>
          <p:cNvSpPr txBox="1"/>
          <p:nvPr/>
        </p:nvSpPr>
        <p:spPr>
          <a:xfrm>
            <a:off x="1878059" y="923450"/>
            <a:ext cx="9679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Gemeinde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schnell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und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direkt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neue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Website: mobile-first,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BürgerInnen-always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zugänglich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für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alle!</a:t>
            </a:r>
          </a:p>
          <a:p>
            <a:pPr algn="l"/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Bürgernahe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Interaktion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(PNRR-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Maßnahme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1.4.1)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5A86D7-0399-4588-4554-8E5BA8E7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7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C78FBC3-4353-45DF-34D5-5C68382A8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63" y="6516927"/>
            <a:ext cx="3724979" cy="3170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52C260D-E7F1-DB65-5177-4D87F52A9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456" y="186690"/>
            <a:ext cx="2066723" cy="4877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5363E95-0131-ACFC-6E05-37F1A2869A2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316016" y="4506216"/>
            <a:ext cx="2806629" cy="232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3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0ED7E-F926-9F67-5EB0-4752E69C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arattere, schermata, Elementi grafici">
            <a:extLst>
              <a:ext uri="{FF2B5EF4-FFF2-40B4-BE49-F238E27FC236}">
                <a16:creationId xmlns:a16="http://schemas.microsoft.com/office/drawing/2014/main" id="{0BBAC405-1ABE-8B4B-D796-591E75CAD5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464063" y="4867530"/>
            <a:ext cx="2605092" cy="163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57F2CC2-3F01-0754-9835-92E1083C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009D59-AF05-A1BD-17BA-8EE4B43BB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155" y="300970"/>
            <a:ext cx="8615082" cy="849945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Nationales</a:t>
            </a: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cap="none" dirty="0" err="1">
                <a:latin typeface="Verdana" panose="020B0604030504040204" pitchFamily="34" charset="0"/>
                <a:ea typeface="Verdana" panose="020B0604030504040204" pitchFamily="34" charset="0"/>
              </a:rPr>
              <a:t>Meldeamtsarchiv</a:t>
            </a:r>
            <a:endParaRPr lang="it-IT" sz="4000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8BC725-37D7-49C5-9E1E-F7CAC90B988B}"/>
              </a:ext>
            </a:extLst>
          </p:cNvPr>
          <p:cNvSpPr txBox="1"/>
          <p:nvPr/>
        </p:nvSpPr>
        <p:spPr>
          <a:xfrm>
            <a:off x="1795762" y="1968560"/>
            <a:ext cx="9502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Wir sind nun Teil des Nationalen Meldeamtes (ANPR) und des digitalen Standesamtes (ANSC), mit positiven Auswirkungen auf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BürgerInnen: rechtsgültige Geburts- oder Wohnsitzbescheinigungen können direkt von zu Hause aus heruntergeladen werden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Sicherheit: Die Stadtpolizei kann die Daten in Echtzeit abrufen, Kontrollen vor Ort können so schneller und effektiver durchgeführt werden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interne Effizienz: Die berechtigten Stellen können die Meldedaten online überprüfen </a:t>
            </a:r>
            <a:endParaRPr lang="it-IT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Finanzierung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19.642,00 €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03A426-CE56-DB9D-F9D1-42520C5D66E0}"/>
              </a:ext>
            </a:extLst>
          </p:cNvPr>
          <p:cNvSpPr txBox="1"/>
          <p:nvPr/>
        </p:nvSpPr>
        <p:spPr>
          <a:xfrm>
            <a:off x="1795763" y="1150915"/>
            <a:ext cx="9679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Bescheinigungen mit einem Klick: ANPR – Digitales Meldeamt: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ANSC (PNRR-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Maßnahme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1.4.4)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48EF50-9268-7612-7B28-A097845A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8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A5F36A7-51FD-D900-0164-DD86B7B42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6" y="6516927"/>
            <a:ext cx="3724979" cy="3170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78599B6-394E-D355-881D-BC10F8E32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9732" y="178325"/>
            <a:ext cx="20667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E1A3-D834-EB23-E977-261FE180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BB22D3B-CF3A-B958-8999-0CCA3B8EB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BA44A02-DE6E-D02E-C333-CC568906C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PagoPA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E9AF2B-5FEF-6A79-7BA3-3087E6C19211}"/>
              </a:ext>
            </a:extLst>
          </p:cNvPr>
          <p:cNvSpPr txBox="1"/>
          <p:nvPr/>
        </p:nvSpPr>
        <p:spPr>
          <a:xfrm>
            <a:off x="1666062" y="2312068"/>
            <a:ext cx="81265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Bereits seit längerem für verschiedene Gemeindedienste verfügbar 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BürgerInnen können jederzeit bezahlen, ohne dass es zu formalen Fehlern beim Betrag kommt, und erhalten eine elektronische Zahlungsbestätigung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hlinkClick r:id="rId3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PagoPA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Finanzierung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35.711,00 €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E30B90-7BF0-912A-A36C-5D6647E33B9E}"/>
              </a:ext>
            </a:extLst>
          </p:cNvPr>
          <p:cNvSpPr txBox="1"/>
          <p:nvPr/>
        </p:nvSpPr>
        <p:spPr>
          <a:xfrm>
            <a:off x="1723393" y="1257406"/>
            <a:ext cx="8590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Bezahlen Sie, wie Sie wollen, wo Sie wollen: QR-Code und fertig!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(PNRR-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Maßnahme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1.4.3)</a:t>
            </a:r>
          </a:p>
        </p:txBody>
      </p:sp>
      <p:pic>
        <p:nvPicPr>
          <p:cNvPr id="4" name="Immagine 3" descr="Immagine che contiene Carattere, logo, Blu elettri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EFD34E7-036D-1286-0C82-30677E243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41" y="1353824"/>
            <a:ext cx="1484124" cy="9681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magine 4" descr="Immagine che contiene testo, Cellulare, Dispositivo di comunicazione, Dispositivo portatile per comunicazioni">
            <a:extLst>
              <a:ext uri="{FF2B5EF4-FFF2-40B4-BE49-F238E27FC236}">
                <a16:creationId xmlns:a16="http://schemas.microsoft.com/office/drawing/2014/main" id="{31085CE2-7DBD-7C78-F8B9-C9E935B7F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537" y="4491475"/>
            <a:ext cx="3858822" cy="22548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4C9DC6-5834-F30D-F4F3-9670E42B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520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9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DCA880A-758F-B152-0CEF-647E492AD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47" y="6560592"/>
            <a:ext cx="3724979" cy="31701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308F28F-F2D9-9CE3-F724-85B739104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277" y="400711"/>
            <a:ext cx="206672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0</TotalTime>
  <Words>1065</Words>
  <Application>Microsoft Office PowerPoint</Application>
  <PresentationFormat>Widescreen</PresentationFormat>
  <Paragraphs>142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Aptos</vt:lpstr>
      <vt:lpstr>Arial</vt:lpstr>
      <vt:lpstr>Tw Cen MT</vt:lpstr>
      <vt:lpstr>Verdana</vt:lpstr>
      <vt:lpstr>Wingdings</vt:lpstr>
      <vt:lpstr>Circuito</vt:lpstr>
      <vt:lpstr>Daten, Digitalisierung, Zukunft: der PNRR für die IKT, der Zeichen setzt</vt:lpstr>
      <vt:lpstr>Presentazione standard di PowerPoint</vt:lpstr>
      <vt:lpstr>Cloud-Migration</vt:lpstr>
      <vt:lpstr>Nationale digitale Datenplattform (PDND)</vt:lpstr>
      <vt:lpstr>Plattform für digitale Zustellungen</vt:lpstr>
      <vt:lpstr>Hausnummern</vt:lpstr>
      <vt:lpstr>Website der Gemeinde</vt:lpstr>
      <vt:lpstr>Nationales Meldeamtsarchiv</vt:lpstr>
      <vt:lpstr>PagoPA</vt:lpstr>
      <vt:lpstr>Übersicht Projekte</vt:lpstr>
      <vt:lpstr>EINIGE ZAHLEN</vt:lpstr>
      <vt:lpstr>SÜDTIROL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Massimo Torresani</dc:creator>
  <cp:lastModifiedBy>Maria Luigia Sartori</cp:lastModifiedBy>
  <cp:revision>60</cp:revision>
  <cp:lastPrinted>2026-03-25T10:27:44Z</cp:lastPrinted>
  <dcterms:created xsi:type="dcterms:W3CDTF">2026-03-06T08:10:00Z</dcterms:created>
  <dcterms:modified xsi:type="dcterms:W3CDTF">2026-03-25T11:07:05Z</dcterms:modified>
</cp:coreProperties>
</file>