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2" r:id="rId6"/>
    <p:sldId id="263" r:id="rId7"/>
    <p:sldId id="268" r:id="rId8"/>
    <p:sldId id="264" r:id="rId9"/>
    <p:sldId id="267" r:id="rId1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70" d="100"/>
          <a:sy n="70" d="100"/>
        </p:scale>
        <p:origin x="96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DFE032-E3BA-5DF0-3292-10E791403B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B09553E-89DD-8E07-93F5-DAC6FCC3FB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917FC57-1FB7-A692-DB99-67798E625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9B592-4B63-48BD-A1B4-68CBC9D47B8D}" type="datetimeFigureOut">
              <a:rPr lang="it-IT" smtClean="0"/>
              <a:t>25/08/2025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FA85818-0572-E2DD-92E6-F2DCDF807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D599B1C-1E28-9D83-0BB3-A40FACE52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A0FC3-8755-4038-91EA-B696293D25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70710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770CFA3-6EA8-04D7-AC9A-2AE11C104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8D6CBAA-0065-34EC-FF1D-97C6D40F06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4D8AA3D-335A-8C86-ED86-523BB2157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9B592-4B63-48BD-A1B4-68CBC9D47B8D}" type="datetimeFigureOut">
              <a:rPr lang="it-IT" smtClean="0"/>
              <a:t>25/08/2025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13D7D50-FC24-89B7-1273-D5C8908B5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BBF648E-3010-C5E1-3B9F-490A74388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A0FC3-8755-4038-91EA-B696293D25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88560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E269686D-DC72-FCF6-5B88-77935D3FCA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57C13FB-1626-201C-AC35-7EC25D46A8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A08751F-E1D0-253C-C717-5DCA6EDF5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9B592-4B63-48BD-A1B4-68CBC9D47B8D}" type="datetimeFigureOut">
              <a:rPr lang="it-IT" smtClean="0"/>
              <a:t>25/08/2025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E0B2F16-855A-4E64-91F9-7292B3F73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34B1B2E-192E-9EF1-DF9B-D395525F1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A0FC3-8755-4038-91EA-B696293D25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2690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421E21E-AC9B-1989-A55D-7ACA3D11A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DD36905-3C00-36CE-C05E-7EA5FD7071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3FBC835-DD92-1819-6D7D-67EC7BA71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9B592-4B63-48BD-A1B4-68CBC9D47B8D}" type="datetimeFigureOut">
              <a:rPr lang="it-IT" smtClean="0"/>
              <a:t>25/08/2025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90F3994-E427-2E7C-635D-324D1C798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8F47694-DA82-9A65-6242-447641FA5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A0FC3-8755-4038-91EA-B696293D25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04719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3E9C7C1-823F-C794-87C2-A99E944ED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E3D8448-5B23-11C5-78E3-58E2367448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16344F9-D24A-F495-202E-B7DA3276B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9B592-4B63-48BD-A1B4-68CBC9D47B8D}" type="datetimeFigureOut">
              <a:rPr lang="it-IT" smtClean="0"/>
              <a:t>25/08/2025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6559078-4699-4D0A-67CD-FD2E8AE54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2AF6476-3CA5-18B2-7E3C-DDD51BFFE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A0FC3-8755-4038-91EA-B696293D25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5817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14FC30B-BF18-4A75-3196-A8CC8BFFA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97D9AB5-ABFE-B922-234E-012C7B6849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644567E-5C72-B391-E815-B26F2F8DD6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5EBE226-E0A1-9461-66E4-80A15B86E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9B592-4B63-48BD-A1B4-68CBC9D47B8D}" type="datetimeFigureOut">
              <a:rPr lang="it-IT" smtClean="0"/>
              <a:t>25/08/2025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7F7966A-080D-817D-A5D7-FEA595A27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C89EE2F-FFD4-CDE1-FADB-876387064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A0FC3-8755-4038-91EA-B696293D25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71414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8776D34-2A14-AC9A-0DEF-0003AEB66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BE61184-3608-F8A9-5D39-90A3E293DB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5F67C2C-067D-21C8-92A4-273F4F2867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2F556A6A-9A2A-23E2-DC6B-14084AE87D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E239CCD-C7D4-8CF6-8D38-6A02F0F577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796484A-CFA2-D7B0-5EA6-EF23AD178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9B592-4B63-48BD-A1B4-68CBC9D47B8D}" type="datetimeFigureOut">
              <a:rPr lang="it-IT" smtClean="0"/>
              <a:t>25/08/2025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963B3C83-C6B0-17E1-F600-86AEFD144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51F6471A-2960-1494-EEEA-4E13ABD75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A0FC3-8755-4038-91EA-B696293D25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35419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2AE8CB8-A2B7-6C92-3BE9-90C1CF3826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D31C3D6A-F661-675C-92F7-7E6E6FD25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9B592-4B63-48BD-A1B4-68CBC9D47B8D}" type="datetimeFigureOut">
              <a:rPr lang="it-IT" smtClean="0"/>
              <a:t>25/08/2025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1A1EBD4-C8C6-6EF5-DAE5-CE382E22B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72F23635-EEC6-6FAE-A214-171B61F19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A0FC3-8755-4038-91EA-B696293D25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5193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391E93B4-032C-F44D-5F65-32D76900D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9B592-4B63-48BD-A1B4-68CBC9D47B8D}" type="datetimeFigureOut">
              <a:rPr lang="it-IT" smtClean="0"/>
              <a:t>25/08/2025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5E53323E-B55A-8BB8-B199-B7410781F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2E38084-954E-CD49-B79E-1C7EAE7CA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A0FC3-8755-4038-91EA-B696293D25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41850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CFCBCA-DE06-E47C-E4CB-7B8E6DDC5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3ACA0BC-4645-D4D5-8985-A9890373B8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DECAF48-151B-F701-256F-197E61B0EA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F4F755F-9B65-65CA-CF58-8D1DCE51A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9B592-4B63-48BD-A1B4-68CBC9D47B8D}" type="datetimeFigureOut">
              <a:rPr lang="it-IT" smtClean="0"/>
              <a:t>25/08/2025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0F91649-9DFD-0743-0AF3-CFE2EECE8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1C21381-F06C-ECB0-2EB8-DCE4377B1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A0FC3-8755-4038-91EA-B696293D25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13386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90E1159-D7AF-41BD-AA2D-94F708363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92AA8AC1-869C-7B38-D26F-EDCDE08053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36DD6A6-DF17-B962-B9D0-A5868B6131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386FB21-9E60-46E9-B11E-61CA9FFAA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9B592-4B63-48BD-A1B4-68CBC9D47B8D}" type="datetimeFigureOut">
              <a:rPr lang="it-IT" smtClean="0"/>
              <a:t>25/08/2025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209161A-0A49-C6A0-193C-77AE0AAD6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7E51A36-FB73-E732-4A3F-1A4BA5B04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A0FC3-8755-4038-91EA-B696293D25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8932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6979554-D510-F4FE-6C5F-E2625B77C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19B46EF-3229-4EE2-1475-E2C0910C69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D22FE1D-F299-2B6C-1727-977DB629E2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49B592-4B63-48BD-A1B4-68CBC9D47B8D}" type="datetimeFigureOut">
              <a:rPr lang="it-IT" smtClean="0"/>
              <a:t>25/08/2025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712DBD3-2F9F-193F-127D-A9E6EFD6DD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C553030-C7A0-4505-3ACD-763B963EC6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32A0FC3-8755-4038-91EA-B696293D25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5873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D247180-865B-1F5C-7C1B-BF5D5A0034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DE" sz="4500" b="1" dirty="0" err="1">
                <a:latin typeface="Verdana" panose="020B0604030504040204" pitchFamily="34" charset="0"/>
                <a:ea typeface="Verdana" panose="020B0604030504040204" pitchFamily="34" charset="0"/>
              </a:rPr>
              <a:t>Governance</a:t>
            </a:r>
            <a:r>
              <a:rPr lang="de-DE" sz="4500" b="1" dirty="0">
                <a:latin typeface="Verdana" panose="020B0604030504040204" pitchFamily="34" charset="0"/>
                <a:ea typeface="Verdana" panose="020B0604030504040204" pitchFamily="34" charset="0"/>
              </a:rPr>
              <a:t> della </a:t>
            </a:r>
            <a:r>
              <a:rPr lang="de-DE" sz="4500" b="1" dirty="0" err="1">
                <a:latin typeface="Verdana" panose="020B0604030504040204" pitchFamily="34" charset="0"/>
                <a:ea typeface="Verdana" panose="020B0604030504040204" pitchFamily="34" charset="0"/>
              </a:rPr>
              <a:t>qualità</a:t>
            </a:r>
            <a:r>
              <a:rPr lang="de-DE" sz="4500" b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de-DE" sz="4500" b="1" dirty="0" err="1">
                <a:latin typeface="Verdana" panose="020B0604030504040204" pitchFamily="34" charset="0"/>
                <a:ea typeface="Verdana" panose="020B0604030504040204" pitchFamily="34" charset="0"/>
              </a:rPr>
              <a:t>dei</a:t>
            </a:r>
            <a:r>
              <a:rPr lang="de-DE" sz="4500" b="1" dirty="0">
                <a:latin typeface="Verdana" panose="020B0604030504040204" pitchFamily="34" charset="0"/>
                <a:ea typeface="Verdana" panose="020B0604030504040204" pitchFamily="34" charset="0"/>
              </a:rPr>
              <a:t> servizi </a:t>
            </a:r>
            <a:r>
              <a:rPr lang="de-DE" sz="4500" b="1" dirty="0" err="1">
                <a:latin typeface="Verdana" panose="020B0604030504040204" pitchFamily="34" charset="0"/>
                <a:ea typeface="Verdana" panose="020B0604030504040204" pitchFamily="34" charset="0"/>
              </a:rPr>
              <a:t>pubblici</a:t>
            </a:r>
            <a:r>
              <a:rPr lang="de-DE" sz="4500" b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de-DE" sz="4500" b="1" dirty="0" err="1">
                <a:latin typeface="Verdana" panose="020B0604030504040204" pitchFamily="34" charset="0"/>
                <a:ea typeface="Verdana" panose="020B0604030504040204" pitchFamily="34" charset="0"/>
              </a:rPr>
              <a:t>locali</a:t>
            </a:r>
            <a:br>
              <a:rPr lang="de-DE" sz="4500" b="1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de-DE" sz="4500" b="1" dirty="0">
                <a:latin typeface="Verdana" panose="020B0604030504040204" pitchFamily="34" charset="0"/>
                <a:ea typeface="Verdana" panose="020B0604030504040204" pitchFamily="34" charset="0"/>
              </a:rPr>
              <a:t>del Comune di Bolzano</a:t>
            </a:r>
            <a:endParaRPr lang="it-IT" sz="45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D52BEF4-80DE-32CB-617E-2A537B11EB1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de-DE" sz="2800" dirty="0"/>
          </a:p>
          <a:p>
            <a:r>
              <a:rPr lang="de-DE" sz="2800" dirty="0"/>
              <a:t>La </a:t>
            </a:r>
            <a:r>
              <a:rPr lang="de-DE" sz="2800" dirty="0" err="1"/>
              <a:t>qualità</a:t>
            </a:r>
            <a:r>
              <a:rPr lang="de-DE" sz="2800" dirty="0"/>
              <a:t> </a:t>
            </a:r>
            <a:r>
              <a:rPr lang="de-DE" sz="2800" dirty="0" err="1"/>
              <a:t>dei</a:t>
            </a:r>
            <a:r>
              <a:rPr lang="de-DE" sz="2800" dirty="0"/>
              <a:t> servizi al </a:t>
            </a:r>
            <a:r>
              <a:rPr lang="de-DE" sz="2800" dirty="0" err="1"/>
              <a:t>centro</a:t>
            </a:r>
            <a:endParaRPr lang="it-IT" sz="2800" dirty="0"/>
          </a:p>
        </p:txBody>
      </p:sp>
      <p:pic>
        <p:nvPicPr>
          <p:cNvPr id="4" name="Picture 7">
            <a:extLst>
              <a:ext uri="{FF2B5EF4-FFF2-40B4-BE49-F238E27FC236}">
                <a16:creationId xmlns:a16="http://schemas.microsoft.com/office/drawing/2014/main" id="{608FAED1-BC5F-8893-D76E-DAF1C656E8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88913"/>
            <a:ext cx="1296988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24291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8E88BE-C122-FEB2-ECED-3A42DFDE76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2A2AB0B-4B03-DF13-94FC-ECC0D56D99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7813" y="188913"/>
            <a:ext cx="9144000" cy="802690"/>
          </a:xfrm>
        </p:spPr>
        <p:txBody>
          <a:bodyPr>
            <a:normAutofit/>
          </a:bodyPr>
          <a:lstStyle/>
          <a:p>
            <a:r>
              <a:rPr lang="it-IT" sz="3000" b="1" dirty="0">
                <a:latin typeface="Verdana" panose="020B0604030504040204" pitchFamily="34" charset="0"/>
              </a:rPr>
              <a:t>Il Protocollo d’intesa</a:t>
            </a:r>
            <a:endParaRPr lang="it-IT" sz="3000" dirty="0">
              <a:latin typeface="Verdana" panose="020B0604030504040204" pitchFamily="34" charset="0"/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31E3B8EA-D3AF-4899-72A6-3C99F5D08A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5760" y="1111279"/>
            <a:ext cx="10708105" cy="5557807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it-IT" sz="8000" b="1" dirty="0">
                <a:latin typeface="Verdana" panose="020B0604030504040204" pitchFamily="34" charset="0"/>
                <a:ea typeface="Verdana" panose="020B0604030504040204" pitchFamily="34" charset="0"/>
              </a:rPr>
              <a:t>L’ascolto degli utenti, la trasparenza e la garanzia della qualità dei servizi </a:t>
            </a:r>
            <a:r>
              <a:rPr lang="it-IT" sz="8000" dirty="0">
                <a:latin typeface="Verdana" panose="020B0604030504040204" pitchFamily="34" charset="0"/>
                <a:ea typeface="Verdana" panose="020B0604030504040204" pitchFamily="34" charset="0"/>
              </a:rPr>
              <a:t>sono un impegno prioritario per il Comune di Bolzano.</a:t>
            </a:r>
            <a:r>
              <a:rPr lang="it-IT" sz="8000" i="1" dirty="0">
                <a:latin typeface="Verdana" panose="020B0604030504040204" pitchFamily="34" charset="0"/>
                <a:ea typeface="Verdana" panose="020B0604030504040204" pitchFamily="34" charset="0"/>
              </a:rPr>
              <a:t> </a:t>
            </a:r>
          </a:p>
          <a:p>
            <a:pPr algn="just">
              <a:lnSpc>
                <a:spcPct val="120000"/>
              </a:lnSpc>
            </a:pPr>
            <a:r>
              <a:rPr lang="it-IT" sz="8000" dirty="0">
                <a:latin typeface="Verdana" panose="020B0604030504040204" pitchFamily="34" charset="0"/>
                <a:ea typeface="Verdana" panose="020B0604030504040204" pitchFamily="34" charset="0"/>
              </a:rPr>
              <a:t>Dal 2009, con la prima sottoscrizione di un </a:t>
            </a:r>
            <a:r>
              <a:rPr lang="it-IT" sz="8000" b="1" dirty="0">
                <a:latin typeface="Verdana" panose="020B0604030504040204" pitchFamily="34" charset="0"/>
                <a:ea typeface="Verdana" panose="020B0604030504040204" pitchFamily="34" charset="0"/>
              </a:rPr>
              <a:t>Protocollo d'Intesa</a:t>
            </a:r>
            <a:r>
              <a:rPr lang="it-IT" sz="8000" dirty="0">
                <a:latin typeface="Verdana" panose="020B0604030504040204" pitchFamily="34" charset="0"/>
                <a:ea typeface="Verdana" panose="020B0604030504040204" pitchFamily="34" charset="0"/>
              </a:rPr>
              <a:t>, aggiornato nel corso degli anni, al fine di tutelare i diritti dei consumatori e degli utenti dei servizi pubblici locali, è stato avviato un sistema di monitoraggio permanente sulla qualità dei servizi che ha nel </a:t>
            </a:r>
            <a:r>
              <a:rPr lang="it-IT" sz="8000" b="1" dirty="0">
                <a:latin typeface="Verdana" panose="020B0604030504040204" pitchFamily="34" charset="0"/>
                <a:ea typeface="Verdana" panose="020B0604030504040204" pitchFamily="34" charset="0"/>
              </a:rPr>
              <a:t>Tavolo di consultazione "Qualità dei servizi"</a:t>
            </a:r>
            <a:r>
              <a:rPr lang="it-IT" sz="8000" dirty="0">
                <a:latin typeface="Verdana" panose="020B0604030504040204" pitchFamily="34" charset="0"/>
                <a:ea typeface="Verdana" panose="020B0604030504040204" pitchFamily="34" charset="0"/>
              </a:rPr>
              <a:t> il braccio operativo.</a:t>
            </a:r>
          </a:p>
          <a:p>
            <a:pPr algn="just">
              <a:lnSpc>
                <a:spcPct val="120000"/>
              </a:lnSpc>
            </a:pPr>
            <a:r>
              <a:rPr lang="it-IT" sz="8000" dirty="0">
                <a:latin typeface="Verdana" panose="020B0604030504040204" pitchFamily="34" charset="0"/>
                <a:ea typeface="Verdana" panose="020B0604030504040204" pitchFamily="34" charset="0"/>
              </a:rPr>
              <a:t>Sottoscrittori del Protocollo d'Intesa in vigore: ASSB, SEAB, Funivia del Colle, Eco Center, Fondazione Castelli di Bolzano, Fondazione Teatro comunale e Auditorium Bolzano, Fondazione Haydn di Bolzano e Trento, Fondazione Busoni-Mahler, Ente autonomo Teatro Stabile, le Associazioni dei Consumatori Centro Tutela Consumatori e Utenti e Altroconsumo, Difesa Civica </a:t>
            </a:r>
          </a:p>
          <a:p>
            <a:pPr algn="just">
              <a:lnSpc>
                <a:spcPct val="120000"/>
              </a:lnSpc>
            </a:pPr>
            <a:r>
              <a:rPr lang="it-IT" sz="8000" dirty="0">
                <a:latin typeface="Verdana" panose="020B0604030504040204" pitchFamily="34" charset="0"/>
                <a:ea typeface="Verdana" panose="020B0604030504040204" pitchFamily="34" charset="0"/>
              </a:rPr>
              <a:t>Nei mesi di giugno e luglio si sono svolte le riunioni della Sessione di monitoraggio 2025 prevista dal Protocollo alla quale hanno partecipato anche </a:t>
            </a:r>
            <a:r>
              <a:rPr lang="it-IT" sz="8000" b="1" dirty="0" err="1">
                <a:latin typeface="Verdana" panose="020B0604030504040204" pitchFamily="34" charset="0"/>
                <a:ea typeface="Verdana" panose="020B0604030504040204" pitchFamily="34" charset="0"/>
              </a:rPr>
              <a:t>Alperia</a:t>
            </a:r>
            <a:r>
              <a:rPr lang="it-IT" sz="8000" b="1" dirty="0">
                <a:latin typeface="Verdana" panose="020B0604030504040204" pitchFamily="34" charset="0"/>
                <a:ea typeface="Verdana" panose="020B0604030504040204" pitchFamily="34" charset="0"/>
              </a:rPr>
              <a:t> e SASA</a:t>
            </a:r>
            <a:r>
              <a:rPr lang="it-IT" sz="80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</a:p>
          <a:p>
            <a:pPr algn="just"/>
            <a:endParaRPr lang="it-IT" sz="8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20000"/>
              </a:lnSpc>
            </a:pPr>
            <a:endParaRPr lang="it-IT" sz="8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it-IT" sz="8000" dirty="0">
                <a:latin typeface="Verdana" panose="020B0604030504040204" pitchFamily="34" charset="0"/>
                <a:ea typeface="Verdana" panose="020B0604030504040204" pitchFamily="34" charset="0"/>
              </a:rPr>
              <a:t> </a:t>
            </a:r>
          </a:p>
          <a:p>
            <a:endParaRPr lang="it-IT" dirty="0"/>
          </a:p>
        </p:txBody>
      </p:sp>
      <p:pic>
        <p:nvPicPr>
          <p:cNvPr id="4" name="Picture 7">
            <a:extLst>
              <a:ext uri="{FF2B5EF4-FFF2-40B4-BE49-F238E27FC236}">
                <a16:creationId xmlns:a16="http://schemas.microsoft.com/office/drawing/2014/main" id="{E52B0BE3-A16C-3A14-E382-748A4DFA4C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88913"/>
            <a:ext cx="1296988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380934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CCC8BF-7780-3298-2E86-96790F294D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106657B-62F8-1C7E-BD72-21C386337D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7813" y="305093"/>
            <a:ext cx="9144000" cy="802690"/>
          </a:xfrm>
        </p:spPr>
        <p:txBody>
          <a:bodyPr>
            <a:normAutofit/>
          </a:bodyPr>
          <a:lstStyle/>
          <a:p>
            <a:r>
              <a:rPr lang="it-IT" sz="3000" b="1" dirty="0">
                <a:latin typeface="Verdana" panose="020B0604030504040204" pitchFamily="34" charset="0"/>
              </a:rPr>
              <a:t>Monitoraggio Anno 2024</a:t>
            </a:r>
            <a:endParaRPr lang="it-IT" sz="3000" dirty="0">
              <a:latin typeface="Verdana" panose="020B0604030504040204" pitchFamily="34" charset="0"/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AF6A42B-E73E-B64F-CA99-A8FB1648CF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6483" y="1443789"/>
            <a:ext cx="10708105" cy="5109118"/>
          </a:xfrm>
        </p:spPr>
        <p:txBody>
          <a:bodyPr>
            <a:normAutofit/>
          </a:bodyPr>
          <a:lstStyle/>
          <a:p>
            <a:pPr algn="just"/>
            <a:r>
              <a:rPr lang="it-IT" b="1" i="1" dirty="0">
                <a:latin typeface="Verdana" panose="020B0604030504040204" pitchFamily="34" charset="0"/>
                <a:ea typeface="Verdana" panose="020B0604030504040204" pitchFamily="34" charset="0"/>
              </a:rPr>
              <a:t>Report di monitoraggio </a:t>
            </a:r>
            <a:endParaRPr lang="it-IT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/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Come previsto dal Protocollo d’intesa, tutti gli Enti firmatari hanno compilato entro metà aprile un Report di monitoraggio con la </a:t>
            </a:r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</a:rPr>
              <a:t>rendicontazione degli indicatori e degli standard di qualità 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previsti nelle Carte dei Servizi, nei contratti di servizio o in altri documenti contrattuali, riferiti al 2024. I report sono pubblicati sul sito del Comune e sui rispettivi siti web dei Gestori.</a:t>
            </a:r>
          </a:p>
          <a:p>
            <a:pPr algn="just"/>
            <a:endParaRPr lang="it-IT" i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/>
            <a:r>
              <a:rPr lang="it-IT" b="1" i="1" dirty="0">
                <a:latin typeface="Verdana" panose="020B0604030504040204" pitchFamily="34" charset="0"/>
                <a:ea typeface="Verdana" panose="020B0604030504040204" pitchFamily="34" charset="0"/>
              </a:rPr>
              <a:t>Carte dei Servizi </a:t>
            </a:r>
            <a:endParaRPr lang="it-IT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/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Nel 2024 tutti i Gestori hanno adottato o aggiornato la propria Carta della qualità dei servizi. </a:t>
            </a:r>
          </a:p>
          <a:p>
            <a:pPr algn="just"/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Alcuni Gestori hanno ulteriormente rafforzato il loro sistema qualità con delle certificazioni.</a:t>
            </a:r>
          </a:p>
          <a:p>
            <a:pPr algn="just"/>
            <a:endParaRPr lang="it-IT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it-IT" dirty="0"/>
          </a:p>
        </p:txBody>
      </p:sp>
      <p:pic>
        <p:nvPicPr>
          <p:cNvPr id="4" name="Picture 7">
            <a:extLst>
              <a:ext uri="{FF2B5EF4-FFF2-40B4-BE49-F238E27FC236}">
                <a16:creationId xmlns:a16="http://schemas.microsoft.com/office/drawing/2014/main" id="{5D381E4B-C3D3-5AC6-CCD4-BC8B92ED26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88913"/>
            <a:ext cx="1296988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2120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AD76C3-4894-BF59-C355-942025A89A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6F86121-9DA6-2ABF-6DE6-E3EE51D27E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7813" y="305093"/>
            <a:ext cx="9144000" cy="802690"/>
          </a:xfrm>
        </p:spPr>
        <p:txBody>
          <a:bodyPr>
            <a:normAutofit/>
          </a:bodyPr>
          <a:lstStyle/>
          <a:p>
            <a:r>
              <a:rPr lang="it-IT" sz="3000" b="1" i="1" dirty="0">
                <a:latin typeface="Verdana" panose="020B0604030504040204" pitchFamily="34" charset="0"/>
                <a:ea typeface="Verdana" panose="020B0604030504040204" pitchFamily="34" charset="0"/>
              </a:rPr>
              <a:t>Reclami e segnalazioni</a:t>
            </a:r>
            <a:endParaRPr lang="it-IT" sz="3000" dirty="0">
              <a:latin typeface="Verdana" panose="020B0604030504040204" pitchFamily="34" charset="0"/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9FFC0DB-EBDD-A9D2-DC3E-C86E41266A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6483" y="1443789"/>
            <a:ext cx="10708105" cy="5109118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20000"/>
              </a:lnSpc>
            </a:pP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L’andamento della gestione dei reclami e dei suggerimenti è indicato in tutte le schede di monitoraggio dei Gestori.</a:t>
            </a:r>
          </a:p>
          <a:p>
            <a:pPr algn="just">
              <a:lnSpc>
                <a:spcPct val="120000"/>
              </a:lnSpc>
            </a:pPr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</a:rPr>
              <a:t>SEAB:</a:t>
            </a:r>
            <a:r>
              <a:rPr lang="it-IT" i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endParaRPr lang="it-IT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800100" lvl="1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it-IT" sz="2200" i="1" dirty="0">
                <a:latin typeface="Verdana" panose="020B0604030504040204" pitchFamily="34" charset="0"/>
                <a:ea typeface="Verdana" panose="020B0604030504040204" pitchFamily="34" charset="0"/>
              </a:rPr>
              <a:t>ARERA</a:t>
            </a:r>
            <a:r>
              <a:rPr lang="it-IT" sz="2200" dirty="0">
                <a:latin typeface="Verdana" panose="020B0604030504040204" pitchFamily="34" charset="0"/>
                <a:ea typeface="Verdana" panose="020B0604030504040204" pitchFamily="34" charset="0"/>
              </a:rPr>
              <a:t>: su Gas: 0 reclami; sui Servizi ambientali: 5 reclami e 575 segnalazioni di disservizi. </a:t>
            </a:r>
          </a:p>
          <a:p>
            <a:pPr marL="800100" lvl="1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it-IT" sz="2200" dirty="0">
                <a:latin typeface="Verdana" panose="020B0604030504040204" pitchFamily="34" charset="0"/>
                <a:ea typeface="Verdana" panose="020B0604030504040204" pitchFamily="34" charset="0"/>
              </a:rPr>
              <a:t>Altre segnalazioni sui Servizi ambientali: su </a:t>
            </a:r>
            <a:r>
              <a:rPr lang="it-IT" sz="2200" i="1" dirty="0" err="1">
                <a:latin typeface="Verdana" panose="020B0604030504040204" pitchFamily="34" charset="0"/>
                <a:ea typeface="Verdana" panose="020B0604030504040204" pitchFamily="34" charset="0"/>
              </a:rPr>
              <a:t>SensorCivico</a:t>
            </a:r>
            <a:r>
              <a:rPr lang="it-IT" sz="2200" dirty="0">
                <a:latin typeface="Verdana" panose="020B0604030504040204" pitchFamily="34" charset="0"/>
                <a:ea typeface="Verdana" panose="020B0604030504040204" pitchFamily="34" charset="0"/>
              </a:rPr>
              <a:t> 110 segnalazioni; su </a:t>
            </a:r>
            <a:r>
              <a:rPr lang="it-IT" sz="2200" i="1" dirty="0">
                <a:latin typeface="Verdana" panose="020B0604030504040204" pitchFamily="34" charset="0"/>
                <a:ea typeface="Verdana" panose="020B0604030504040204" pitchFamily="34" charset="0"/>
              </a:rPr>
              <a:t>App Junker</a:t>
            </a:r>
            <a:r>
              <a:rPr lang="it-IT" sz="2200" dirty="0">
                <a:latin typeface="Verdana" panose="020B0604030504040204" pitchFamily="34" charset="0"/>
                <a:ea typeface="Verdana" panose="020B0604030504040204" pitchFamily="34" charset="0"/>
              </a:rPr>
              <a:t> 982 segnalazioni </a:t>
            </a:r>
          </a:p>
          <a:p>
            <a:pPr marL="800100" lvl="1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it-IT" sz="2200" dirty="0">
                <a:latin typeface="Verdana" panose="020B0604030504040204" pitchFamily="34" charset="0"/>
                <a:ea typeface="Verdana" panose="020B0604030504040204" pitchFamily="34" charset="0"/>
              </a:rPr>
              <a:t>Altri settori SEAB: 57 reclami e segnalazioni, di cui per Fognatura: 30%, Acquedotto: 28%, Parcheggi: 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26%, Progettazione/lavori: 9%, Servizio clienti: 5%, IT: 2%.</a:t>
            </a:r>
          </a:p>
          <a:p>
            <a:pPr algn="just">
              <a:lnSpc>
                <a:spcPct val="120000"/>
              </a:lnSpc>
            </a:pPr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</a:rPr>
              <a:t>SASA: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 332 reclami, in primis su Regolarità del servizio (46%), Aspetti relazionali personale a contatto con il pubblico (44%). Criticità: ritardi e corse saltate su alcune linee (6, 8, 10A, 10B) a causa di cantieri con viabilità critica in alcune zone della città.</a:t>
            </a:r>
          </a:p>
          <a:p>
            <a:pPr algn="just">
              <a:lnSpc>
                <a:spcPct val="120000"/>
              </a:lnSpc>
            </a:pPr>
            <a:r>
              <a:rPr lang="it-IT" b="1" dirty="0" err="1">
                <a:latin typeface="Verdana" panose="020B0604030504040204" pitchFamily="34" charset="0"/>
                <a:ea typeface="Verdana" panose="020B0604030504040204" pitchFamily="34" charset="0"/>
              </a:rPr>
              <a:t>SensorCivico</a:t>
            </a:r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</a:rPr>
              <a:t> del Comune di Bolzano: 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in crescita rispetto al 2023, con 1.208 segnalazioni, 363 reclami e 105 suggerimenti.</a:t>
            </a:r>
            <a:endParaRPr lang="it-IT" dirty="0"/>
          </a:p>
        </p:txBody>
      </p:sp>
      <p:pic>
        <p:nvPicPr>
          <p:cNvPr id="4" name="Picture 7">
            <a:extLst>
              <a:ext uri="{FF2B5EF4-FFF2-40B4-BE49-F238E27FC236}">
                <a16:creationId xmlns:a16="http://schemas.microsoft.com/office/drawing/2014/main" id="{6CC0BD3E-37EC-9B07-7914-8B2D0E97E0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88913"/>
            <a:ext cx="1296988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6029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86C4D4-D98D-042D-A9A3-B5489A5EFE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4A2F42E-2015-1739-9202-B319EFFEE7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7813" y="305093"/>
            <a:ext cx="9144000" cy="802690"/>
          </a:xfrm>
        </p:spPr>
        <p:txBody>
          <a:bodyPr>
            <a:normAutofit/>
          </a:bodyPr>
          <a:lstStyle/>
          <a:p>
            <a:r>
              <a:rPr lang="it-IT" sz="3000" b="1" i="1" dirty="0">
                <a:latin typeface="Verdana" panose="020B0604030504040204" pitchFamily="34" charset="0"/>
              </a:rPr>
              <a:t>Customer </a:t>
            </a:r>
            <a:r>
              <a:rPr lang="it-IT" sz="3000" b="1" i="1" dirty="0" err="1">
                <a:latin typeface="Verdana" panose="020B0604030504040204" pitchFamily="34" charset="0"/>
              </a:rPr>
              <a:t>satisfaction</a:t>
            </a:r>
            <a:r>
              <a:rPr lang="it-IT" sz="3000" b="1" i="1" dirty="0">
                <a:latin typeface="Verdana" panose="020B0604030504040204" pitchFamily="34" charset="0"/>
              </a:rPr>
              <a:t> 1/2</a:t>
            </a:r>
            <a:endParaRPr lang="it-IT" sz="3000" i="1" dirty="0">
              <a:latin typeface="Verdana" panose="020B0604030504040204" pitchFamily="34" charset="0"/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FAC28A3-2CFC-F0FE-ED9B-8E984D51A2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6483" y="1443789"/>
            <a:ext cx="10708105" cy="510911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it-IT" sz="1800" b="1" dirty="0">
                <a:latin typeface="Verdana" panose="020B0604030504040204" pitchFamily="34" charset="0"/>
                <a:ea typeface="Verdana" panose="020B0604030504040204" pitchFamily="34" charset="0"/>
              </a:rPr>
              <a:t>ASSB: </a:t>
            </a:r>
            <a:r>
              <a:rPr lang="it-IT" sz="1800" i="1" dirty="0">
                <a:latin typeface="Verdana" panose="020B0604030504040204" pitchFamily="34" charset="0"/>
                <a:ea typeface="Verdana" panose="020B0604030504040204" pitchFamily="34" charset="0"/>
              </a:rPr>
              <a:t>customer </a:t>
            </a:r>
            <a:r>
              <a:rPr lang="it-IT" sz="1800" i="1" dirty="0" err="1">
                <a:latin typeface="Verdana" panose="020B0604030504040204" pitchFamily="34" charset="0"/>
                <a:ea typeface="Verdana" panose="020B0604030504040204" pitchFamily="34" charset="0"/>
              </a:rPr>
              <a:t>satisfaction</a:t>
            </a:r>
            <a:r>
              <a:rPr lang="it-IT" sz="1800" i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it-IT" sz="1800" dirty="0">
                <a:latin typeface="Verdana" panose="020B0604030504040204" pitchFamily="34" charset="0"/>
                <a:ea typeface="Verdana" panose="020B0604030504040204" pitchFamily="34" charset="0"/>
              </a:rPr>
              <a:t>realizzate per Asili nido, Distretti sociali, Residenze per anziani, Centri di assistenza diurna per anziani, Servizi di assistenza domiciliare, Servizi dell’Ufficio Persone con disabilità: le valutazioni dei servizi si attestano tutte su una media di 4 (su una scala da 1 a 5), la valutazione del servizio Asili Nido sul 9 (su una scala da 1 a 10).</a:t>
            </a:r>
          </a:p>
          <a:p>
            <a:pPr algn="just">
              <a:lnSpc>
                <a:spcPct val="100000"/>
              </a:lnSpc>
            </a:pPr>
            <a:r>
              <a:rPr lang="it-IT" sz="1800" b="1" dirty="0">
                <a:latin typeface="Verdana" panose="020B0604030504040204" pitchFamily="34" charset="0"/>
                <a:ea typeface="Verdana" panose="020B0604030504040204" pitchFamily="34" charset="0"/>
              </a:rPr>
              <a:t>SEAB:</a:t>
            </a:r>
            <a:r>
              <a:rPr lang="it-IT" sz="1800" i="1" dirty="0">
                <a:latin typeface="Verdana" panose="020B0604030504040204" pitchFamily="34" charset="0"/>
                <a:ea typeface="Verdana" panose="020B0604030504040204" pitchFamily="34" charset="0"/>
              </a:rPr>
              <a:t> customer </a:t>
            </a:r>
            <a:r>
              <a:rPr lang="it-IT" sz="1800" i="1" dirty="0" err="1">
                <a:latin typeface="Verdana" panose="020B0604030504040204" pitchFamily="34" charset="0"/>
                <a:ea typeface="Verdana" panose="020B0604030504040204" pitchFamily="34" charset="0"/>
              </a:rPr>
              <a:t>satisfaction</a:t>
            </a:r>
            <a:r>
              <a:rPr lang="it-IT" sz="1800" i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it-IT" sz="1800" dirty="0">
                <a:latin typeface="Verdana" panose="020B0604030504040204" pitchFamily="34" charset="0"/>
                <a:ea typeface="Verdana" panose="020B0604030504040204" pitchFamily="34" charset="0"/>
              </a:rPr>
              <a:t>svolta 2 volte all’anno (giugno/dicembre) su un campione di 800 persone. L’indice di soddisfazione generale (con un voto da 6 a 10) è pari al 99,7%. In particolare:</a:t>
            </a:r>
          </a:p>
          <a:p>
            <a:pPr marL="742950" lvl="1" indent="-28575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it-IT" sz="1800" dirty="0">
                <a:latin typeface="Verdana" panose="020B0604030504040204" pitchFamily="34" charset="0"/>
                <a:ea typeface="Verdana" panose="020B0604030504040204" pitchFamily="34" charset="0"/>
              </a:rPr>
              <a:t>soddisfazione molto elevato per Distribuzione gas e Servizio Idrico. </a:t>
            </a:r>
          </a:p>
          <a:p>
            <a:pPr marL="742950" lvl="1" indent="-28575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it-IT" sz="1800" dirty="0">
                <a:latin typeface="Verdana" panose="020B0604030504040204" pitchFamily="34" charset="0"/>
                <a:ea typeface="Verdana" panose="020B0604030504040204" pitchFamily="34" charset="0"/>
              </a:rPr>
              <a:t>migliora il settore Parcheggi (da 72,1% a 75,5%)</a:t>
            </a:r>
          </a:p>
          <a:p>
            <a:pPr marL="742950" lvl="1" indent="-28575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it-IT" sz="1800" dirty="0">
                <a:latin typeface="Verdana" panose="020B0604030504040204" pitchFamily="34" charset="0"/>
                <a:ea typeface="Verdana" panose="020B0604030504040204" pitchFamily="34" charset="0"/>
              </a:rPr>
              <a:t>stabile il Settore Raccolta porta a porta (98,7%)</a:t>
            </a:r>
          </a:p>
          <a:p>
            <a:pPr marL="742950" lvl="1" indent="-28575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it-IT" sz="1800" dirty="0">
                <a:latin typeface="Verdana" panose="020B0604030504040204" pitchFamily="34" charset="0"/>
                <a:ea typeface="Verdana" panose="020B0604030504040204" pitchFamily="34" charset="0"/>
              </a:rPr>
              <a:t>diminuisce leggermente la soddisfazione per i servizi Raccolta cassonetti (isole ecologiche) e Spazzamento strade. </a:t>
            </a:r>
          </a:p>
          <a:p>
            <a:pPr algn="just">
              <a:lnSpc>
                <a:spcPct val="100000"/>
              </a:lnSpc>
            </a:pPr>
            <a:r>
              <a:rPr lang="it-IT" sz="1800" b="1" dirty="0">
                <a:latin typeface="Verdana" panose="020B0604030504040204" pitchFamily="34" charset="0"/>
                <a:ea typeface="Verdana" panose="020B0604030504040204" pitchFamily="34" charset="0"/>
              </a:rPr>
              <a:t>Funivia del Colle</a:t>
            </a:r>
            <a:r>
              <a:rPr lang="it-IT" sz="1800" i="1" dirty="0">
                <a:latin typeface="Verdana" panose="020B0604030504040204" pitchFamily="34" charset="0"/>
                <a:ea typeface="Verdana" panose="020B0604030504040204" pitchFamily="34" charset="0"/>
              </a:rPr>
              <a:t>:</a:t>
            </a:r>
            <a:r>
              <a:rPr lang="it-IT" sz="18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it-IT" sz="1800" i="1" dirty="0">
                <a:latin typeface="Verdana" panose="020B0604030504040204" pitchFamily="34" charset="0"/>
                <a:ea typeface="Verdana" panose="020B0604030504040204" pitchFamily="34" charset="0"/>
              </a:rPr>
              <a:t>customer </a:t>
            </a:r>
            <a:r>
              <a:rPr lang="it-IT" sz="1800" i="1" dirty="0" err="1">
                <a:latin typeface="Verdana" panose="020B0604030504040204" pitchFamily="34" charset="0"/>
                <a:ea typeface="Verdana" panose="020B0604030504040204" pitchFamily="34" charset="0"/>
              </a:rPr>
              <a:t>satisfaction</a:t>
            </a:r>
            <a:r>
              <a:rPr lang="it-IT" sz="1800" dirty="0">
                <a:latin typeface="Verdana" panose="020B0604030504040204" pitchFamily="34" charset="0"/>
                <a:ea typeface="Verdana" panose="020B0604030504040204" pitchFamily="34" charset="0"/>
              </a:rPr>
              <a:t> realizzata con 188 rispondenti: punteggio medio pari a 7,9 (su una scala di valutazione da 1 a 10).</a:t>
            </a:r>
            <a:endParaRPr lang="it-IT" sz="1800" dirty="0"/>
          </a:p>
        </p:txBody>
      </p:sp>
      <p:pic>
        <p:nvPicPr>
          <p:cNvPr id="4" name="Picture 7">
            <a:extLst>
              <a:ext uri="{FF2B5EF4-FFF2-40B4-BE49-F238E27FC236}">
                <a16:creationId xmlns:a16="http://schemas.microsoft.com/office/drawing/2014/main" id="{CC375AB9-F8E4-A5DE-DAC6-6F9298E0F6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88913"/>
            <a:ext cx="1296988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242157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7A44C5-0298-DC67-42A1-BFBFDE33EE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1530D31-86A7-7D25-BD2C-6D74B78E1E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7813" y="305093"/>
            <a:ext cx="9144000" cy="802690"/>
          </a:xfrm>
        </p:spPr>
        <p:txBody>
          <a:bodyPr>
            <a:normAutofit/>
          </a:bodyPr>
          <a:lstStyle/>
          <a:p>
            <a:r>
              <a:rPr lang="it-IT" sz="3000" b="1" i="1" dirty="0">
                <a:latin typeface="Verdana" panose="020B0604030504040204" pitchFamily="34" charset="0"/>
              </a:rPr>
              <a:t>Customer </a:t>
            </a:r>
            <a:r>
              <a:rPr lang="it-IT" sz="3000" b="1" i="1" dirty="0" err="1">
                <a:latin typeface="Verdana" panose="020B0604030504040204" pitchFamily="34" charset="0"/>
              </a:rPr>
              <a:t>satisfaction</a:t>
            </a:r>
            <a:r>
              <a:rPr lang="it-IT" sz="3000" b="1" i="1" dirty="0">
                <a:latin typeface="Verdana" panose="020B0604030504040204" pitchFamily="34" charset="0"/>
              </a:rPr>
              <a:t> 2/2</a:t>
            </a:r>
            <a:endParaRPr lang="it-IT" sz="3000" i="1" dirty="0">
              <a:latin typeface="Verdana" panose="020B0604030504040204" pitchFamily="34" charset="0"/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E6A0056-7441-5BBD-5579-BB0E40B5EA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6483" y="1443789"/>
            <a:ext cx="10708105" cy="5109118"/>
          </a:xfrm>
        </p:spPr>
        <p:txBody>
          <a:bodyPr>
            <a:noAutofit/>
          </a:bodyPr>
          <a:lstStyle/>
          <a:p>
            <a:pPr algn="just"/>
            <a:r>
              <a:rPr lang="it-IT" sz="1800" b="1" dirty="0">
                <a:latin typeface="Verdana" panose="020B0604030504040204" pitchFamily="34" charset="0"/>
                <a:ea typeface="Verdana" panose="020B0604030504040204" pitchFamily="34" charset="0"/>
              </a:rPr>
              <a:t>Fondazione Castelli di Bolzano:</a:t>
            </a:r>
            <a:r>
              <a:rPr lang="it-IT" sz="1800" i="1" dirty="0">
                <a:latin typeface="Verdana" panose="020B0604030504040204" pitchFamily="34" charset="0"/>
                <a:ea typeface="Verdana" panose="020B0604030504040204" pitchFamily="34" charset="0"/>
              </a:rPr>
              <a:t> customer </a:t>
            </a:r>
            <a:r>
              <a:rPr lang="it-IT" sz="1800" i="1" dirty="0" err="1">
                <a:latin typeface="Verdana" panose="020B0604030504040204" pitchFamily="34" charset="0"/>
                <a:ea typeface="Verdana" panose="020B0604030504040204" pitchFamily="34" charset="0"/>
              </a:rPr>
              <a:t>satisfaction</a:t>
            </a:r>
            <a:r>
              <a:rPr lang="it-IT" sz="1800" i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it-IT" sz="1800" dirty="0">
                <a:latin typeface="Verdana" panose="020B0604030504040204" pitchFamily="34" charset="0"/>
                <a:ea typeface="Verdana" panose="020B0604030504040204" pitchFamily="34" charset="0"/>
              </a:rPr>
              <a:t>realizzata per Castel Mareccio e Roncolo con soddisfazione elevata per entrambi i Castelli (75% sono molto o abbastanza soddisfatti). </a:t>
            </a:r>
          </a:p>
          <a:p>
            <a:pPr algn="just"/>
            <a:r>
              <a:rPr lang="it-IT" sz="1800" dirty="0">
                <a:latin typeface="Verdana" panose="020B0604030504040204" pitchFamily="34" charset="0"/>
                <a:ea typeface="Verdana" panose="020B0604030504040204" pitchFamily="34" charset="0"/>
              </a:rPr>
              <a:t> </a:t>
            </a:r>
          </a:p>
          <a:p>
            <a:pPr algn="just"/>
            <a:r>
              <a:rPr lang="it-IT" sz="1800" b="1" dirty="0">
                <a:latin typeface="Verdana" panose="020B0604030504040204" pitchFamily="34" charset="0"/>
                <a:ea typeface="Verdana" panose="020B0604030504040204" pitchFamily="34" charset="0"/>
              </a:rPr>
              <a:t>Fondazione Haydn di Trento e Bolzano:</a:t>
            </a:r>
            <a:r>
              <a:rPr lang="it-IT" sz="1800" i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it-IT" sz="1800" dirty="0">
                <a:latin typeface="Verdana" panose="020B0604030504040204" pitchFamily="34" charset="0"/>
                <a:ea typeface="Verdana" panose="020B0604030504040204" pitchFamily="34" charset="0"/>
              </a:rPr>
              <a:t>valutazione di impatto sociale</a:t>
            </a:r>
            <a:r>
              <a:rPr lang="it-IT" sz="1800" i="1" dirty="0">
                <a:latin typeface="Verdana" panose="020B0604030504040204" pitchFamily="34" charset="0"/>
                <a:ea typeface="Verdana" panose="020B0604030504040204" pitchFamily="34" charset="0"/>
              </a:rPr>
              <a:t> da parte di SDA Bocconi: </a:t>
            </a:r>
            <a:r>
              <a:rPr lang="it-IT" sz="1800" dirty="0">
                <a:latin typeface="Verdana" panose="020B0604030504040204" pitchFamily="34" charset="0"/>
                <a:ea typeface="Verdana" panose="020B0604030504040204" pitchFamily="34" charset="0"/>
              </a:rPr>
              <a:t>impatto positivo (voto 3 su 3) su comunità, innovazione, sviluppo rete di contatti professionale, motivazione e aspettativa di carriera.</a:t>
            </a:r>
          </a:p>
          <a:p>
            <a:pPr algn="just"/>
            <a:r>
              <a:rPr lang="it-IT" sz="1800" dirty="0">
                <a:latin typeface="Verdana" panose="020B0604030504040204" pitchFamily="34" charset="0"/>
                <a:ea typeface="Verdana" panose="020B0604030504040204" pitchFamily="34" charset="0"/>
              </a:rPr>
              <a:t> </a:t>
            </a:r>
          </a:p>
          <a:p>
            <a:pPr algn="just"/>
            <a:r>
              <a:rPr lang="it-IT" sz="1800" b="1" dirty="0">
                <a:latin typeface="Verdana" panose="020B0604030504040204" pitchFamily="34" charset="0"/>
                <a:ea typeface="Verdana" panose="020B0604030504040204" pitchFamily="34" charset="0"/>
              </a:rPr>
              <a:t>Fondazione Busoni-Mahler:</a:t>
            </a:r>
            <a:r>
              <a:rPr lang="it-IT" sz="1800" i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it-IT" sz="1800" dirty="0">
                <a:latin typeface="Verdana" panose="020B0604030504040204" pitchFamily="34" charset="0"/>
                <a:ea typeface="Verdana" panose="020B0604030504040204" pitchFamily="34" charset="0"/>
              </a:rPr>
              <a:t>customer </a:t>
            </a:r>
            <a:r>
              <a:rPr lang="it-IT" sz="1800" dirty="0" err="1">
                <a:latin typeface="Verdana" panose="020B0604030504040204" pitchFamily="34" charset="0"/>
                <a:ea typeface="Verdana" panose="020B0604030504040204" pitchFamily="34" charset="0"/>
              </a:rPr>
              <a:t>satisfaction</a:t>
            </a:r>
            <a:r>
              <a:rPr lang="it-IT" sz="1800" dirty="0">
                <a:latin typeface="Verdana" panose="020B0604030504040204" pitchFamily="34" charset="0"/>
                <a:ea typeface="Verdana" panose="020B0604030504040204" pitchFamily="34" charset="0"/>
              </a:rPr>
              <a:t> realizzata per i musicisti della Gustav Mahler Academy e del Concorso pianistico Ferruccio Busoni, con soddisfazione alta.</a:t>
            </a:r>
            <a:r>
              <a:rPr lang="it-IT" sz="1800" i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endParaRPr lang="it-IT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/>
            <a:r>
              <a:rPr lang="it-IT" sz="1800" i="1" dirty="0">
                <a:latin typeface="Verdana" panose="020B0604030504040204" pitchFamily="34" charset="0"/>
                <a:ea typeface="Verdana" panose="020B0604030504040204" pitchFamily="34" charset="0"/>
              </a:rPr>
              <a:t> </a:t>
            </a:r>
            <a:endParaRPr lang="it-IT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/>
            <a:r>
              <a:rPr lang="it-IT" sz="1800" b="1" dirty="0" err="1">
                <a:latin typeface="Verdana" panose="020B0604030504040204" pitchFamily="34" charset="0"/>
                <a:ea typeface="Verdana" panose="020B0604030504040204" pitchFamily="34" charset="0"/>
              </a:rPr>
              <a:t>Alperia</a:t>
            </a:r>
            <a:r>
              <a:rPr lang="it-IT" sz="1800" b="1" dirty="0">
                <a:latin typeface="Verdana" panose="020B0604030504040204" pitchFamily="34" charset="0"/>
                <a:ea typeface="Verdana" panose="020B0604030504040204" pitchFamily="34" charset="0"/>
              </a:rPr>
              <a:t>:</a:t>
            </a:r>
            <a:r>
              <a:rPr lang="it-IT" sz="1800" i="1" dirty="0">
                <a:latin typeface="Verdana" panose="020B0604030504040204" pitchFamily="34" charset="0"/>
                <a:ea typeface="Verdana" panose="020B0604030504040204" pitchFamily="34" charset="0"/>
              </a:rPr>
              <a:t> customer </a:t>
            </a:r>
            <a:r>
              <a:rPr lang="it-IT" sz="1800" i="1" dirty="0" err="1">
                <a:latin typeface="Verdana" panose="020B0604030504040204" pitchFamily="34" charset="0"/>
                <a:ea typeface="Verdana" panose="020B0604030504040204" pitchFamily="34" charset="0"/>
              </a:rPr>
              <a:t>satisfaction</a:t>
            </a:r>
            <a:r>
              <a:rPr lang="it-IT" sz="1800" dirty="0">
                <a:latin typeface="Verdana" panose="020B0604030504040204" pitchFamily="34" charset="0"/>
                <a:ea typeface="Verdana" panose="020B0604030504040204" pitchFamily="34" charset="0"/>
              </a:rPr>
              <a:t> realizzata, con il 62% dei clienti che si dichiarano soddisfatti o molto soddisfatti del fornitore energia elettrica.</a:t>
            </a:r>
          </a:p>
          <a:p>
            <a:pPr algn="just"/>
            <a:r>
              <a:rPr lang="it-IT" sz="1800" i="1" dirty="0">
                <a:latin typeface="Verdana" panose="020B0604030504040204" pitchFamily="34" charset="0"/>
                <a:ea typeface="Verdana" panose="020B0604030504040204" pitchFamily="34" charset="0"/>
              </a:rPr>
              <a:t> </a:t>
            </a:r>
            <a:endParaRPr lang="it-IT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/>
            <a:r>
              <a:rPr lang="it-IT" sz="1800" b="1" dirty="0">
                <a:latin typeface="Verdana" panose="020B0604030504040204" pitchFamily="34" charset="0"/>
                <a:ea typeface="Verdana" panose="020B0604030504040204" pitchFamily="34" charset="0"/>
              </a:rPr>
              <a:t>SASA:</a:t>
            </a:r>
            <a:r>
              <a:rPr lang="it-IT" sz="1800" dirty="0">
                <a:latin typeface="Verdana" panose="020B0604030504040204" pitchFamily="34" charset="0"/>
                <a:ea typeface="Verdana" panose="020B0604030504040204" pitchFamily="34" charset="0"/>
              </a:rPr>
              <a:t> c</a:t>
            </a:r>
            <a:r>
              <a:rPr lang="it-IT" sz="1800" i="1" dirty="0">
                <a:latin typeface="Verdana" panose="020B0604030504040204" pitchFamily="34" charset="0"/>
                <a:ea typeface="Verdana" panose="020B0604030504040204" pitchFamily="34" charset="0"/>
              </a:rPr>
              <a:t>ustomer </a:t>
            </a:r>
            <a:r>
              <a:rPr lang="it-IT" sz="1800" i="1" dirty="0" err="1">
                <a:latin typeface="Verdana" panose="020B0604030504040204" pitchFamily="34" charset="0"/>
                <a:ea typeface="Verdana" panose="020B0604030504040204" pitchFamily="34" charset="0"/>
              </a:rPr>
              <a:t>satisfaction</a:t>
            </a:r>
            <a:r>
              <a:rPr lang="it-IT" sz="1800" dirty="0">
                <a:latin typeface="Verdana" panose="020B0604030504040204" pitchFamily="34" charset="0"/>
                <a:ea typeface="Verdana" panose="020B0604030504040204" pitchFamily="34" charset="0"/>
              </a:rPr>
              <a:t> realizzata, con 762 rispondenti a Bolzano. La soddisfazione overall iniziale è stata pari a 7,9, la soddisfazione overall finale 8,1. </a:t>
            </a:r>
          </a:p>
        </p:txBody>
      </p:sp>
      <p:pic>
        <p:nvPicPr>
          <p:cNvPr id="4" name="Picture 7">
            <a:extLst>
              <a:ext uri="{FF2B5EF4-FFF2-40B4-BE49-F238E27FC236}">
                <a16:creationId xmlns:a16="http://schemas.microsoft.com/office/drawing/2014/main" id="{8E5EFA04-12B4-EE02-F91C-1D8D6E4DD2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88913"/>
            <a:ext cx="1296988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076150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EBF9BD-091D-FB50-28EE-C8E2DDF400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119BA9-3343-AA5C-6AC0-EEA2863865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7813" y="305093"/>
            <a:ext cx="9144000" cy="802690"/>
          </a:xfrm>
        </p:spPr>
        <p:txBody>
          <a:bodyPr>
            <a:normAutofit/>
          </a:bodyPr>
          <a:lstStyle/>
          <a:p>
            <a:r>
              <a:rPr lang="it-IT" sz="3000" b="1" i="1" dirty="0">
                <a:latin typeface="Verdana" panose="020B0604030504040204" pitchFamily="34" charset="0"/>
              </a:rPr>
              <a:t>Digitalizzazione</a:t>
            </a:r>
            <a:endParaRPr lang="it-IT" sz="3000" i="1" dirty="0">
              <a:latin typeface="Verdana" panose="020B0604030504040204" pitchFamily="34" charset="0"/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37ABB1E-AF50-AACC-053E-5EF2AFAA53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6483" y="1443789"/>
            <a:ext cx="10708105" cy="5109118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20000"/>
              </a:lnSpc>
            </a:pP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Alcuni Gestori hanno puntato anche nel 2024 sulla digitalizzazione per offrire servizi più efficienti e facilmente accessibili:</a:t>
            </a:r>
          </a:p>
          <a:p>
            <a:pPr algn="just">
              <a:lnSpc>
                <a:spcPct val="120000"/>
              </a:lnSpc>
            </a:pPr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</a:rPr>
              <a:t>ASSB:</a:t>
            </a:r>
          </a:p>
          <a:p>
            <a:pPr marL="800100" lvl="1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iscrizione online per Asili nido;  </a:t>
            </a:r>
          </a:p>
          <a:p>
            <a:pPr marL="800100" lvl="1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it-IT" i="1" dirty="0">
                <a:latin typeface="Verdana" panose="020B0604030504040204" pitchFamily="34" charset="0"/>
                <a:ea typeface="Verdana" panose="020B0604030504040204" pitchFamily="34" charset="0"/>
              </a:rPr>
              <a:t>Customer </a:t>
            </a:r>
            <a:r>
              <a:rPr lang="it-IT" i="1" dirty="0" err="1">
                <a:latin typeface="Verdana" panose="020B0604030504040204" pitchFamily="34" charset="0"/>
                <a:ea typeface="Verdana" panose="020B0604030504040204" pitchFamily="34" charset="0"/>
              </a:rPr>
              <a:t>satisfaction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 in modalità misto online/cartaceo rivolto ai familiari degli utenti delle residenze per anziani e di strutture dell’Ufficio Persone con Disabilità. </a:t>
            </a:r>
          </a:p>
          <a:p>
            <a:pPr algn="just">
              <a:lnSpc>
                <a:spcPct val="120000"/>
              </a:lnSpc>
            </a:pPr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</a:rPr>
              <a:t>SEAB:</a:t>
            </a:r>
          </a:p>
          <a:p>
            <a:pPr marL="800100" lvl="1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Parcheggi:</a:t>
            </a:r>
            <a:r>
              <a:rPr lang="it-IT" i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i</a:t>
            </a:r>
            <a:r>
              <a:rPr lang="it-IT" i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pagamenti elettronici sono aumentati al 47,65%; offerta pagamento con Telepass, </a:t>
            </a:r>
            <a:r>
              <a:rPr lang="it-IT" dirty="0" err="1">
                <a:latin typeface="Verdana" panose="020B0604030504040204" pitchFamily="34" charset="0"/>
                <a:ea typeface="Verdana" panose="020B0604030504040204" pitchFamily="34" charset="0"/>
              </a:rPr>
              <a:t>EasyPark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it-IT" dirty="0" err="1">
                <a:latin typeface="Verdana" panose="020B0604030504040204" pitchFamily="34" charset="0"/>
                <a:ea typeface="Verdana" panose="020B0604030504040204" pitchFamily="34" charset="0"/>
              </a:rPr>
              <a:t>MoonayGo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, Drop Ticket</a:t>
            </a:r>
          </a:p>
          <a:p>
            <a:pPr marL="800100" lvl="1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Igiene ambientale: miglioramento delle funzionalità e dei servizi offerti dallo sportello virtuale del servizio Igiene Ambientale </a:t>
            </a:r>
          </a:p>
          <a:p>
            <a:pPr marL="800100" lvl="1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Digitalizzazione portale clienti acqua/ambiente (accessibilità con SPID) </a:t>
            </a:r>
            <a:endParaRPr lang="it-IT" dirty="0"/>
          </a:p>
        </p:txBody>
      </p:sp>
      <p:pic>
        <p:nvPicPr>
          <p:cNvPr id="4" name="Picture 7">
            <a:extLst>
              <a:ext uri="{FF2B5EF4-FFF2-40B4-BE49-F238E27FC236}">
                <a16:creationId xmlns:a16="http://schemas.microsoft.com/office/drawing/2014/main" id="{3EBAEC40-2A12-AEAB-98CC-2BC7222FFB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88913"/>
            <a:ext cx="1296988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984527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4D90E9-7A4D-A584-73CA-E1A5FAE7EF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51187F0-EF35-0E27-ACEB-7B3DFACF26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7813" y="305093"/>
            <a:ext cx="9144000" cy="802690"/>
          </a:xfrm>
        </p:spPr>
        <p:txBody>
          <a:bodyPr>
            <a:noAutofit/>
          </a:bodyPr>
          <a:lstStyle/>
          <a:p>
            <a:r>
              <a:rPr lang="it-IT" sz="3000" b="1" i="1" dirty="0">
                <a:latin typeface="Verdana" panose="020B0604030504040204" pitchFamily="34" charset="0"/>
                <a:ea typeface="Verdana" panose="020B0604030504040204" pitchFamily="34" charset="0"/>
              </a:rPr>
              <a:t>Principali azioni 2024 strategiche a favore dei clienti 1/2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7609023C-64B4-0190-2A15-D3AE0791C5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6483" y="1443789"/>
            <a:ext cx="10708105" cy="5109118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</a:rPr>
              <a:t>ASSB: 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analisi del fabbisogno e fattibilità dell’installazione di impianti di sensoristica presso gli alloggi per anziani</a:t>
            </a:r>
          </a:p>
          <a:p>
            <a:pPr algn="just"/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</a:rPr>
              <a:t>SEAB - Servizio idrico integrato:</a:t>
            </a:r>
            <a:r>
              <a:rPr lang="it-IT" i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realizzazione progetto PNRR per la digitalizzazione della rete e il monitoraggio delle perdite d’acqua</a:t>
            </a:r>
          </a:p>
          <a:p>
            <a:pPr algn="just"/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</a:rPr>
              <a:t>Funivia del Colle</a:t>
            </a:r>
            <a:r>
              <a:rPr lang="it-IT" i="1" dirty="0">
                <a:latin typeface="Verdana" panose="020B0604030504040204" pitchFamily="34" charset="0"/>
                <a:ea typeface="Verdana" panose="020B0604030504040204" pitchFamily="34" charset="0"/>
              </a:rPr>
              <a:t>: 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apertura bar e giardino presso la stazione a monte</a:t>
            </a:r>
          </a:p>
          <a:p>
            <a:pPr algn="just"/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</a:rPr>
              <a:t>Eco Center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: rispetto del 100% degli standard qualitativi tecnici, nuovo sito internet, visite guidate</a:t>
            </a:r>
          </a:p>
          <a:p>
            <a:pPr algn="just"/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</a:rPr>
              <a:t>SASA: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 formazione di autisti nella SASA Academy</a:t>
            </a:r>
          </a:p>
          <a:p>
            <a:pPr algn="just"/>
            <a:r>
              <a:rPr lang="it-IT" b="1" dirty="0" err="1">
                <a:latin typeface="Verdana" panose="020B0604030504040204" pitchFamily="34" charset="0"/>
                <a:ea typeface="Verdana" panose="020B0604030504040204" pitchFamily="34" charset="0"/>
              </a:rPr>
              <a:t>Alperia</a:t>
            </a:r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</a:rPr>
              <a:t>: 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molte iniziative a favore degli utenti, tra cui: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Bonus Alto Adige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Smart Voucher 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Offerta ricarica elettrica pubblica 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endParaRPr lang="it-IT" dirty="0"/>
          </a:p>
          <a:p>
            <a:pPr algn="just"/>
            <a:endParaRPr lang="it-IT" dirty="0"/>
          </a:p>
        </p:txBody>
      </p:sp>
      <p:pic>
        <p:nvPicPr>
          <p:cNvPr id="4" name="Picture 7">
            <a:extLst>
              <a:ext uri="{FF2B5EF4-FFF2-40B4-BE49-F238E27FC236}">
                <a16:creationId xmlns:a16="http://schemas.microsoft.com/office/drawing/2014/main" id="{880354E2-94D2-A38C-14C7-F9EC70C890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88913"/>
            <a:ext cx="1296988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611898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53074B-E994-8E6F-DF6F-BAFBDC2AB8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B576E93-E516-CFD8-A9A6-C6758F97A6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7813" y="305093"/>
            <a:ext cx="9144000" cy="802690"/>
          </a:xfrm>
        </p:spPr>
        <p:txBody>
          <a:bodyPr>
            <a:noAutofit/>
          </a:bodyPr>
          <a:lstStyle/>
          <a:p>
            <a:r>
              <a:rPr lang="it-IT" sz="3000" b="1" i="1" dirty="0">
                <a:latin typeface="Verdana" panose="020B0604030504040204" pitchFamily="34" charset="0"/>
                <a:ea typeface="Verdana" panose="020B0604030504040204" pitchFamily="34" charset="0"/>
              </a:rPr>
              <a:t>Principali azioni 2024 strategiche a favore dei clienti 2/2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5BD701D-B710-0C6D-99DC-249A75BA27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6483" y="1443789"/>
            <a:ext cx="10708105" cy="5109118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10000"/>
              </a:lnSpc>
            </a:pPr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</a:rPr>
              <a:t>Fondazione Teatro comunale e Auditorium Bolzano:</a:t>
            </a:r>
            <a:r>
              <a:rPr lang="it-IT" i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realizzazione progetto PNRR per l’</a:t>
            </a:r>
            <a:r>
              <a:rPr lang="it-IT" i="1" dirty="0">
                <a:latin typeface="Verdana" panose="020B0604030504040204" pitchFamily="34" charset="0"/>
                <a:ea typeface="Verdana" panose="020B0604030504040204" pitchFamily="34" charset="0"/>
              </a:rPr>
              <a:t>e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fficientamento energetico presso il Teatro Comunale e l’Auditorium</a:t>
            </a:r>
          </a:p>
          <a:p>
            <a:pPr algn="just">
              <a:lnSpc>
                <a:spcPct val="110000"/>
              </a:lnSpc>
            </a:pPr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</a:rPr>
              <a:t>Fondazione Castelli di Bolzano: 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nuovo sito web per entrambi i castelli</a:t>
            </a:r>
          </a:p>
          <a:p>
            <a:pPr algn="just">
              <a:lnSpc>
                <a:spcPct val="110000"/>
              </a:lnSpc>
            </a:pPr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</a:rPr>
              <a:t>Fondazione Busoni-Mahler: 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diffusione internazionale su più postazioni intercontinentali del Glocal Piano Project, nell’ambito delle preselezioni del Concorso Busoni</a:t>
            </a:r>
          </a:p>
          <a:p>
            <a:pPr algn="just">
              <a:lnSpc>
                <a:spcPct val="110000"/>
              </a:lnSpc>
            </a:pPr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</a:rPr>
              <a:t>Fondazione Haydn di Bolzano e Trento: 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abbonamenti in crescita e aumento spettatori per eventi; proposta di musica, opera e danza per tutte le età e culture</a:t>
            </a:r>
          </a:p>
          <a:p>
            <a:pPr algn="just">
              <a:lnSpc>
                <a:spcPct val="110000"/>
              </a:lnSpc>
            </a:pPr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</a:rPr>
              <a:t>Teatro Stabile di Bolzano: 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numerose produzioni in tournée; abbonamenti in crescita e aumento spettatori per eventi</a:t>
            </a:r>
            <a:r>
              <a:rPr lang="it-IT" i="1" dirty="0">
                <a:latin typeface="Verdana" panose="020B0604030504040204" pitchFamily="34" charset="0"/>
                <a:ea typeface="Verdana" panose="020B0604030504040204" pitchFamily="34" charset="0"/>
              </a:rPr>
              <a:t>; 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proposta di spettacoli teatrali per tutti/e (teatro inclusivo, officine teatro, Fuori!,…)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endParaRPr lang="it-IT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/>
            <a:endParaRPr lang="it-IT" dirty="0"/>
          </a:p>
        </p:txBody>
      </p:sp>
      <p:pic>
        <p:nvPicPr>
          <p:cNvPr id="4" name="Picture 7">
            <a:extLst>
              <a:ext uri="{FF2B5EF4-FFF2-40B4-BE49-F238E27FC236}">
                <a16:creationId xmlns:a16="http://schemas.microsoft.com/office/drawing/2014/main" id="{05C08DE3-BC52-C95A-4E55-46177DCCAE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88913"/>
            <a:ext cx="1296988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3991079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1153</Words>
  <Application>Microsoft Office PowerPoint</Application>
  <PresentationFormat>Widescreen</PresentationFormat>
  <Paragraphs>69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Verdana</vt:lpstr>
      <vt:lpstr>Tema di Office</vt:lpstr>
      <vt:lpstr>Governance della qualità dei servizi pubblici locali del Comune di Bolzano</vt:lpstr>
      <vt:lpstr>Il Protocollo d’intesa</vt:lpstr>
      <vt:lpstr>Monitoraggio Anno 2024</vt:lpstr>
      <vt:lpstr>Reclami e segnalazioni</vt:lpstr>
      <vt:lpstr>Customer satisfaction 1/2</vt:lpstr>
      <vt:lpstr>Customer satisfaction 2/2</vt:lpstr>
      <vt:lpstr>Digitalizzazione</vt:lpstr>
      <vt:lpstr>Principali azioni 2024 strategiche a favore dei clienti 1/2</vt:lpstr>
      <vt:lpstr>Principali azioni 2024 strategiche a favore dei clienti 2/2</vt:lpstr>
    </vt:vector>
  </TitlesOfParts>
  <Company>Comune di Bolzano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Sylvia Profanter</dc:creator>
  <cp:lastModifiedBy>Sylvia Profanter</cp:lastModifiedBy>
  <cp:revision>14</cp:revision>
  <dcterms:created xsi:type="dcterms:W3CDTF">2025-08-18T13:09:05Z</dcterms:created>
  <dcterms:modified xsi:type="dcterms:W3CDTF">2025-08-25T10:34:34Z</dcterms:modified>
</cp:coreProperties>
</file>