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12192000" cy="6858000"/>
  <p:notesSz cx="6724650" cy="97742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6E94"/>
    <a:srgbClr val="558E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8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1DB8888-2DEA-7FAF-F148-23D00CC47A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C9AC0BB-9445-5F57-8B07-94F0A7E9E6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C78C511-8D48-5899-F006-70B70B895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FDF9-EA47-41D7-BB67-69C65ABCA0C9}" type="datetimeFigureOut">
              <a:rPr lang="it-IT" smtClean="0"/>
              <a:t>28/08/2025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632F495-FA53-422E-3558-8479DAB32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462CDC9-0EAD-D3B2-B40D-F276AD73F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4AC1B-89C8-4978-91F3-A5B1E3502A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638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475EAE1-E2D7-A95F-8B1F-E3B6A89B5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81D5CED-F444-029F-C6F2-091AA93300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756188F-1BA7-8391-B8DC-95D05C03B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FDF9-EA47-41D7-BB67-69C65ABCA0C9}" type="datetimeFigureOut">
              <a:rPr lang="it-IT" smtClean="0"/>
              <a:t>28/08/2025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7781C2-7CFF-2771-FF2A-46E5AA75A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D3485D1-2FE1-0537-3AD0-CC5173993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4AC1B-89C8-4978-91F3-A5B1E3502A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8486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12C8C8A-2F14-7B60-40A1-14E138D758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3140D76-97A6-793E-BCEA-1C84D82170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272300-4ACA-B737-A9A4-910CD444E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FDF9-EA47-41D7-BB67-69C65ABCA0C9}" type="datetimeFigureOut">
              <a:rPr lang="it-IT" smtClean="0"/>
              <a:t>28/08/2025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AD3D49-BA27-3F1E-C9DC-DED155883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36D02E9-6057-7C9B-66DF-F6859E3A8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4AC1B-89C8-4978-91F3-A5B1E3502A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1439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8EB9A2-9886-7967-2DAB-E662C1938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A1600D-4604-FE26-1447-36193F2F6D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18A97C3-5D82-7BC7-F6F8-A686C96F9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FDF9-EA47-41D7-BB67-69C65ABCA0C9}" type="datetimeFigureOut">
              <a:rPr lang="it-IT" smtClean="0"/>
              <a:t>28/08/2025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DF225A0-7AF9-D264-B5B3-58ECFD360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E73D7F9-9821-314A-CAA1-048256324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4AC1B-89C8-4978-91F3-A5B1E3502A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3448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31DAC7-6DD4-C4E6-A48A-2D3ED4E0A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15AF2D5-794D-5E5F-7EEA-E3C41D5B90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D82EB5B-F4A2-87D5-FDC5-54F58686C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FDF9-EA47-41D7-BB67-69C65ABCA0C9}" type="datetimeFigureOut">
              <a:rPr lang="it-IT" smtClean="0"/>
              <a:t>28/08/2025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D2D8D2C-8A4D-DF3A-E5E6-DFF4B21D3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1A50600-5CB0-4EEA-8F7A-F95B79909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4AC1B-89C8-4978-91F3-A5B1E3502A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977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2B2DF8-8DA4-1881-F634-6749FB0E1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AD2FA85-FCE4-F020-08E5-1228B2734B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4B40A38-E66D-8822-507B-E16A894ECF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6D40B9D-6B96-FCE0-C633-CBEE10F3F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FDF9-EA47-41D7-BB67-69C65ABCA0C9}" type="datetimeFigureOut">
              <a:rPr lang="it-IT" smtClean="0"/>
              <a:t>28/08/2025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0614E64-4DD8-A28B-FA7F-8FCAB847D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D802EF7-1116-388F-973C-B42726501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4AC1B-89C8-4978-91F3-A5B1E3502A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2349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6E8F3F-C8BD-48B0-71CF-92D0416D0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E90D08A-79FA-44BB-AB5B-BAADF8FB4C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4A76FB7-9D02-C1DD-AB32-F840B5D5DC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09F07FC-E04F-55B1-9002-C4412516FD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CC13AF3-A5E8-AC9B-2A52-EB7748C41D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93E3FF5B-4D82-AAE3-B531-79175982E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FDF9-EA47-41D7-BB67-69C65ABCA0C9}" type="datetimeFigureOut">
              <a:rPr lang="it-IT" smtClean="0"/>
              <a:t>28/08/2025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8A03D9DF-0CBE-9CF5-8736-AB9497435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5E7A330-C46A-AE96-6B64-39616EA10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4AC1B-89C8-4978-91F3-A5B1E3502A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1577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67D46C-80AD-E35E-E9C8-A877CC3C0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CADBFF0-ABB4-193B-9DB0-2BFA52B6B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FDF9-EA47-41D7-BB67-69C65ABCA0C9}" type="datetimeFigureOut">
              <a:rPr lang="it-IT" smtClean="0"/>
              <a:t>28/08/2025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3176BFE-D326-B555-521A-F96EA7319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BFB076B-9110-E2EE-B861-735F35266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4AC1B-89C8-4978-91F3-A5B1E3502A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7849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337A8E0-4BFD-976E-EEB8-8F556BBDC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FDF9-EA47-41D7-BB67-69C65ABCA0C9}" type="datetimeFigureOut">
              <a:rPr lang="it-IT" smtClean="0"/>
              <a:t>28/08/2025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98EC826-1207-0EE6-8923-10053C4E8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F331EB2-7027-1AA2-8896-A93E3FA41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4AC1B-89C8-4978-91F3-A5B1E3502A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8652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F55BA8-DE98-0A2A-DF4C-BB652244A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F067AE5-C8F1-DCA3-2E33-5736973E57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0D8C8C1-EAD6-417F-B569-E3F5414E66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F732F16-E91B-17B5-92AA-174F7B8DF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FDF9-EA47-41D7-BB67-69C65ABCA0C9}" type="datetimeFigureOut">
              <a:rPr lang="it-IT" smtClean="0"/>
              <a:t>28/08/2025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C176B7C-078F-A895-0A49-ED68A26FA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23E6E99-BA5A-205F-40C5-B851AF25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4AC1B-89C8-4978-91F3-A5B1E3502A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4837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90B176-7543-7EAF-0716-28004B6BB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8E3587B-37E6-00A6-85CF-C778305793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BC2CBDB-B6A6-1CE0-2F8F-4FCBE03554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8CAE617-0E58-88E6-1D4A-8A6A7E720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9FDF9-EA47-41D7-BB67-69C65ABCA0C9}" type="datetimeFigureOut">
              <a:rPr lang="it-IT" smtClean="0"/>
              <a:t>28/08/2025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B641388-8938-761F-1032-0CA957336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158F18A-0833-BD89-BEFF-6C63B5843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4AC1B-89C8-4978-91F3-A5B1E3502A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0041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3730A20-BD51-23F8-E82A-932435DFC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7114770-C3E7-699B-6321-F5D089F12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ADDD169-29E0-F28B-9FCC-82CC8F601A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A9FDF9-EA47-41D7-BB67-69C65ABCA0C9}" type="datetimeFigureOut">
              <a:rPr lang="it-IT" smtClean="0"/>
              <a:t>28/08/2025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B03713D-81A6-B3CF-FEFB-A1118B4A83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1A4D7DF-85CC-797B-05BA-204995C144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84AC1B-89C8-4978-91F3-A5B1E3502A6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0266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mune.bolzano.bz.it/Argomenti/Statistica/Qualita-e-carte-dei-servizi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48000">
              <a:schemeClr val="tx2">
                <a:lumMod val="25000"/>
                <a:lumOff val="75000"/>
              </a:schemeClr>
            </a:gs>
            <a:gs pos="100000">
              <a:srgbClr val="186E94"/>
            </a:gs>
            <a:gs pos="100000">
              <a:schemeClr val="tx2">
                <a:lumMod val="25000"/>
                <a:lumOff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>
            <a:extLst>
              <a:ext uri="{FF2B5EF4-FFF2-40B4-BE49-F238E27FC236}">
                <a16:creationId xmlns:a16="http://schemas.microsoft.com/office/drawing/2014/main" id="{86DA0B27-09F7-B82D-ED77-DE1492EDCCF4}"/>
              </a:ext>
            </a:extLst>
          </p:cNvPr>
          <p:cNvSpPr/>
          <p:nvPr/>
        </p:nvSpPr>
        <p:spPr>
          <a:xfrm>
            <a:off x="0" y="6377587"/>
            <a:ext cx="7109254" cy="26422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DE9EE7D-DC95-EA9E-B7FF-35F3B05A9C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738" y="6377587"/>
            <a:ext cx="7920533" cy="615301"/>
          </a:xfrm>
        </p:spPr>
        <p:txBody>
          <a:bodyPr>
            <a:noAutofit/>
          </a:bodyPr>
          <a:lstStyle/>
          <a:p>
            <a:pPr algn="l"/>
            <a:r>
              <a:rPr lang="it-IT" sz="1400" dirty="0">
                <a:solidFill>
                  <a:schemeClr val="bg1"/>
                </a:solidFill>
              </a:rPr>
              <a:t>Governance della qualità dei servizi pubblici locali del Comune di Bolzano – agosto 2025</a:t>
            </a:r>
          </a:p>
        </p:txBody>
      </p:sp>
      <p:pic>
        <p:nvPicPr>
          <p:cNvPr id="18" name="Immagine 17" descr="Immagine che contiene logo, simbolo, emblema, Elementi grafici&#10;&#10;Il contenuto generato dall'IA potrebbe non essere corretto.">
            <a:extLst>
              <a:ext uri="{FF2B5EF4-FFF2-40B4-BE49-F238E27FC236}">
                <a16:creationId xmlns:a16="http://schemas.microsoft.com/office/drawing/2014/main" id="{C87E91CA-E14B-9A2B-A66F-B58F0CD7C5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738" y="88045"/>
            <a:ext cx="1528037" cy="727519"/>
          </a:xfrm>
          <a:prstGeom prst="rect">
            <a:avLst/>
          </a:prstGeom>
        </p:spPr>
      </p:pic>
      <p:grpSp>
        <p:nvGrpSpPr>
          <p:cNvPr id="8" name="Gruppo 7">
            <a:extLst>
              <a:ext uri="{FF2B5EF4-FFF2-40B4-BE49-F238E27FC236}">
                <a16:creationId xmlns:a16="http://schemas.microsoft.com/office/drawing/2014/main" id="{BFD252F3-CA8B-3999-4491-83D43363FEDD}"/>
              </a:ext>
            </a:extLst>
          </p:cNvPr>
          <p:cNvGrpSpPr/>
          <p:nvPr/>
        </p:nvGrpSpPr>
        <p:grpSpPr>
          <a:xfrm>
            <a:off x="2698185" y="88045"/>
            <a:ext cx="6141015" cy="5950290"/>
            <a:chOff x="2615467" y="66083"/>
            <a:chExt cx="6795629" cy="6531588"/>
          </a:xfrm>
        </p:grpSpPr>
        <p:sp>
          <p:nvSpPr>
            <p:cNvPr id="19" name="Ovale 18">
              <a:extLst>
                <a:ext uri="{FF2B5EF4-FFF2-40B4-BE49-F238E27FC236}">
                  <a16:creationId xmlns:a16="http://schemas.microsoft.com/office/drawing/2014/main" id="{123EFAC7-EB22-0F9B-0ECD-C32FA9B99774}"/>
                </a:ext>
              </a:extLst>
            </p:cNvPr>
            <p:cNvSpPr/>
            <p:nvPr/>
          </p:nvSpPr>
          <p:spPr>
            <a:xfrm>
              <a:off x="3680059" y="1125399"/>
              <a:ext cx="4581648" cy="4353155"/>
            </a:xfrm>
            <a:prstGeom prst="ellipse">
              <a:avLst/>
            </a:prstGeom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16" name="Ovale 15">
              <a:extLst>
                <a:ext uri="{FF2B5EF4-FFF2-40B4-BE49-F238E27FC236}">
                  <a16:creationId xmlns:a16="http://schemas.microsoft.com/office/drawing/2014/main" id="{F11F5024-CECA-2B58-2E3C-99B9A156FC44}"/>
                </a:ext>
              </a:extLst>
            </p:cNvPr>
            <p:cNvSpPr/>
            <p:nvPr/>
          </p:nvSpPr>
          <p:spPr>
            <a:xfrm>
              <a:off x="3979984" y="1117161"/>
              <a:ext cx="4138784" cy="4097075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5" name="CasellaDiTesto 4">
              <a:extLst>
                <a:ext uri="{FF2B5EF4-FFF2-40B4-BE49-F238E27FC236}">
                  <a16:creationId xmlns:a16="http://schemas.microsoft.com/office/drawing/2014/main" id="{8CB19322-0FB4-99A2-5FAC-712D11D7FA2D}"/>
                </a:ext>
              </a:extLst>
            </p:cNvPr>
            <p:cNvSpPr txBox="1"/>
            <p:nvPr/>
          </p:nvSpPr>
          <p:spPr>
            <a:xfrm>
              <a:off x="4268994" y="2244516"/>
              <a:ext cx="3674007" cy="17235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it-IT" sz="1000" dirty="0"/>
            </a:p>
            <a:p>
              <a:pPr algn="ctr"/>
              <a:r>
                <a:rPr lang="it-IT" sz="2400" dirty="0"/>
                <a:t>Tavolo governance</a:t>
              </a:r>
            </a:p>
            <a:p>
              <a:pPr algn="ctr"/>
              <a:r>
                <a:rPr lang="it-IT" sz="2400" dirty="0"/>
                <a:t>Qualità dei servizi</a:t>
              </a:r>
            </a:p>
            <a:p>
              <a:pPr algn="ctr"/>
              <a:r>
                <a:rPr lang="it-IT" sz="2400" dirty="0"/>
                <a:t>COMUNE DI BOLZANO</a:t>
              </a:r>
            </a:p>
            <a:p>
              <a:pPr algn="ctr"/>
              <a:r>
                <a:rPr lang="it-IT" sz="2400" dirty="0"/>
                <a:t>2009 - 2024</a:t>
              </a:r>
            </a:p>
          </p:txBody>
        </p:sp>
        <p:sp>
          <p:nvSpPr>
            <p:cNvPr id="51" name="Ovale 50">
              <a:extLst>
                <a:ext uri="{FF2B5EF4-FFF2-40B4-BE49-F238E27FC236}">
                  <a16:creationId xmlns:a16="http://schemas.microsoft.com/office/drawing/2014/main" id="{64EA6220-8EC7-F27B-F3D7-923323FF8CBE}"/>
                </a:ext>
              </a:extLst>
            </p:cNvPr>
            <p:cNvSpPr/>
            <p:nvPr/>
          </p:nvSpPr>
          <p:spPr>
            <a:xfrm>
              <a:off x="7340497" y="685518"/>
              <a:ext cx="1260000" cy="1260000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it-IT" sz="1400" dirty="0">
                  <a:solidFill>
                    <a:schemeClr val="accent1"/>
                  </a:solidFill>
                </a:rPr>
                <a:t>2009</a:t>
              </a:r>
            </a:p>
            <a:p>
              <a:pPr algn="ctr"/>
              <a:r>
                <a:rPr lang="it-IT" sz="1300" dirty="0"/>
                <a:t>Centro Tutela Consumatori</a:t>
              </a:r>
            </a:p>
          </p:txBody>
        </p:sp>
        <p:sp>
          <p:nvSpPr>
            <p:cNvPr id="52" name="Ovale 51">
              <a:extLst>
                <a:ext uri="{FF2B5EF4-FFF2-40B4-BE49-F238E27FC236}">
                  <a16:creationId xmlns:a16="http://schemas.microsoft.com/office/drawing/2014/main" id="{9CAF0856-1A5B-BDAE-B5AC-33FEE849AC36}"/>
                </a:ext>
              </a:extLst>
            </p:cNvPr>
            <p:cNvSpPr/>
            <p:nvPr/>
          </p:nvSpPr>
          <p:spPr>
            <a:xfrm>
              <a:off x="2853396" y="1466746"/>
              <a:ext cx="1260000" cy="1260000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it-IT" sz="1400" dirty="0">
                  <a:solidFill>
                    <a:schemeClr val="accent1"/>
                  </a:solidFill>
                </a:rPr>
                <a:t>2023</a:t>
              </a:r>
            </a:p>
            <a:p>
              <a:pPr algn="ctr"/>
              <a:r>
                <a:rPr lang="it-IT" sz="1300" dirty="0"/>
                <a:t>Difesa civica</a:t>
              </a:r>
            </a:p>
          </p:txBody>
        </p:sp>
        <p:sp>
          <p:nvSpPr>
            <p:cNvPr id="55" name="Ovale 54">
              <a:extLst>
                <a:ext uri="{FF2B5EF4-FFF2-40B4-BE49-F238E27FC236}">
                  <a16:creationId xmlns:a16="http://schemas.microsoft.com/office/drawing/2014/main" id="{4CD7D4C2-BB78-EEED-CFB8-324FD980FD00}"/>
                </a:ext>
              </a:extLst>
            </p:cNvPr>
            <p:cNvSpPr/>
            <p:nvPr/>
          </p:nvSpPr>
          <p:spPr>
            <a:xfrm>
              <a:off x="6163566" y="66083"/>
              <a:ext cx="1260000" cy="1260000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it-IT" sz="1400" dirty="0">
                  <a:solidFill>
                    <a:schemeClr val="accent1"/>
                  </a:solidFill>
                </a:rPr>
                <a:t>2009</a:t>
              </a:r>
            </a:p>
            <a:p>
              <a:pPr algn="ctr"/>
              <a:r>
                <a:rPr lang="it-IT" sz="1300" dirty="0"/>
                <a:t>ASSB</a:t>
              </a:r>
            </a:p>
          </p:txBody>
        </p:sp>
        <p:sp>
          <p:nvSpPr>
            <p:cNvPr id="56" name="Ovale 55">
              <a:extLst>
                <a:ext uri="{FF2B5EF4-FFF2-40B4-BE49-F238E27FC236}">
                  <a16:creationId xmlns:a16="http://schemas.microsoft.com/office/drawing/2014/main" id="{9F5C3659-6F9B-9CB6-8052-B4739678F7A0}"/>
                </a:ext>
              </a:extLst>
            </p:cNvPr>
            <p:cNvSpPr/>
            <p:nvPr/>
          </p:nvSpPr>
          <p:spPr>
            <a:xfrm>
              <a:off x="8151096" y="3146144"/>
              <a:ext cx="1260000" cy="1260000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it-IT" sz="1400" dirty="0">
                  <a:solidFill>
                    <a:schemeClr val="accent1"/>
                  </a:solidFill>
                </a:rPr>
                <a:t>2009</a:t>
              </a:r>
            </a:p>
            <a:p>
              <a:pPr algn="ctr"/>
              <a:r>
                <a:rPr lang="it-IT" sz="1300" dirty="0"/>
                <a:t>SEAB</a:t>
              </a:r>
            </a:p>
          </p:txBody>
        </p:sp>
        <p:sp>
          <p:nvSpPr>
            <p:cNvPr id="57" name="Ovale 56">
              <a:extLst>
                <a:ext uri="{FF2B5EF4-FFF2-40B4-BE49-F238E27FC236}">
                  <a16:creationId xmlns:a16="http://schemas.microsoft.com/office/drawing/2014/main" id="{277E696B-39CF-D9C8-0C19-4561181E89BE}"/>
                </a:ext>
              </a:extLst>
            </p:cNvPr>
            <p:cNvSpPr/>
            <p:nvPr/>
          </p:nvSpPr>
          <p:spPr>
            <a:xfrm>
              <a:off x="6565088" y="5147552"/>
              <a:ext cx="1260000" cy="1260000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it-IT" sz="1400" dirty="0">
                  <a:solidFill>
                    <a:schemeClr val="accent1"/>
                  </a:solidFill>
                </a:rPr>
                <a:t>2014</a:t>
              </a:r>
            </a:p>
            <a:p>
              <a:pPr algn="ctr"/>
              <a:r>
                <a:rPr lang="it-IT" sz="1300" dirty="0"/>
                <a:t>Eco Center</a:t>
              </a:r>
            </a:p>
          </p:txBody>
        </p:sp>
        <p:sp>
          <p:nvSpPr>
            <p:cNvPr id="58" name="Ovale 57">
              <a:extLst>
                <a:ext uri="{FF2B5EF4-FFF2-40B4-BE49-F238E27FC236}">
                  <a16:creationId xmlns:a16="http://schemas.microsoft.com/office/drawing/2014/main" id="{04057868-C874-8BC9-9E39-7D6A641C1AC5}"/>
                </a:ext>
              </a:extLst>
            </p:cNvPr>
            <p:cNvSpPr/>
            <p:nvPr/>
          </p:nvSpPr>
          <p:spPr>
            <a:xfrm>
              <a:off x="2954837" y="4031377"/>
              <a:ext cx="1260000" cy="1260000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it-IT" sz="1400" dirty="0">
                  <a:solidFill>
                    <a:schemeClr val="accent1"/>
                  </a:solidFill>
                </a:rPr>
                <a:t>2018</a:t>
              </a:r>
            </a:p>
            <a:p>
              <a:pPr algn="ctr"/>
              <a:r>
                <a:rPr lang="it-IT" sz="1300" dirty="0" err="1"/>
                <a:t>Fond</a:t>
              </a:r>
              <a:r>
                <a:rPr lang="it-IT" sz="1300" dirty="0"/>
                <a:t>.</a:t>
              </a:r>
            </a:p>
            <a:p>
              <a:pPr algn="ctr"/>
              <a:r>
                <a:rPr lang="it-IT" sz="1300" dirty="0"/>
                <a:t>Teatro comunale </a:t>
              </a:r>
            </a:p>
          </p:txBody>
        </p:sp>
        <p:sp>
          <p:nvSpPr>
            <p:cNvPr id="59" name="Ovale 58">
              <a:extLst>
                <a:ext uri="{FF2B5EF4-FFF2-40B4-BE49-F238E27FC236}">
                  <a16:creationId xmlns:a16="http://schemas.microsoft.com/office/drawing/2014/main" id="{E3AB11E9-D4FE-059B-7A64-074C628B7611}"/>
                </a:ext>
              </a:extLst>
            </p:cNvPr>
            <p:cNvSpPr/>
            <p:nvPr/>
          </p:nvSpPr>
          <p:spPr>
            <a:xfrm>
              <a:off x="3882936" y="4969314"/>
              <a:ext cx="1296000" cy="1296000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it-IT" sz="1400" dirty="0">
                  <a:solidFill>
                    <a:schemeClr val="accent1"/>
                  </a:solidFill>
                </a:rPr>
                <a:t>2018</a:t>
              </a:r>
            </a:p>
            <a:p>
              <a:pPr algn="ctr"/>
              <a:r>
                <a:rPr lang="it-IT" sz="1300" dirty="0"/>
                <a:t>Fonda-zione Castelli</a:t>
              </a:r>
            </a:p>
          </p:txBody>
        </p:sp>
        <p:sp>
          <p:nvSpPr>
            <p:cNvPr id="60" name="Ovale 59">
              <a:extLst>
                <a:ext uri="{FF2B5EF4-FFF2-40B4-BE49-F238E27FC236}">
                  <a16:creationId xmlns:a16="http://schemas.microsoft.com/office/drawing/2014/main" id="{CEE49C4F-F005-03A4-E6CB-F57620FE6320}"/>
                </a:ext>
              </a:extLst>
            </p:cNvPr>
            <p:cNvSpPr/>
            <p:nvPr/>
          </p:nvSpPr>
          <p:spPr>
            <a:xfrm>
              <a:off x="3698311" y="417278"/>
              <a:ext cx="1260000" cy="1260000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it-IT" sz="1400" dirty="0">
                  <a:solidFill>
                    <a:schemeClr val="accent1"/>
                  </a:solidFill>
                </a:rPr>
                <a:t>2023</a:t>
              </a:r>
            </a:p>
            <a:p>
              <a:pPr algn="ctr"/>
              <a:r>
                <a:rPr lang="it-IT" sz="1300" dirty="0"/>
                <a:t>Fondazione Haydn</a:t>
              </a:r>
            </a:p>
          </p:txBody>
        </p:sp>
        <p:sp>
          <p:nvSpPr>
            <p:cNvPr id="61" name="Ovale 60">
              <a:extLst>
                <a:ext uri="{FF2B5EF4-FFF2-40B4-BE49-F238E27FC236}">
                  <a16:creationId xmlns:a16="http://schemas.microsoft.com/office/drawing/2014/main" id="{4548B02F-5A5C-1E8E-BA1F-B20D9D36B16C}"/>
                </a:ext>
              </a:extLst>
            </p:cNvPr>
            <p:cNvSpPr/>
            <p:nvPr/>
          </p:nvSpPr>
          <p:spPr>
            <a:xfrm>
              <a:off x="5242012" y="5337671"/>
              <a:ext cx="1260000" cy="1260000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it-IT" sz="1400" dirty="0">
                  <a:solidFill>
                    <a:schemeClr val="accent1"/>
                  </a:solidFill>
                </a:rPr>
                <a:t>2018</a:t>
              </a:r>
            </a:p>
            <a:p>
              <a:pPr algn="ctr"/>
              <a:r>
                <a:rPr lang="it-IT" sz="1300" dirty="0"/>
                <a:t>Fondazione Busoni -</a:t>
              </a:r>
            </a:p>
            <a:p>
              <a:pPr algn="ctr"/>
              <a:r>
                <a:rPr lang="it-IT" sz="1300" dirty="0"/>
                <a:t>Mahler</a:t>
              </a:r>
            </a:p>
          </p:txBody>
        </p:sp>
        <p:sp>
          <p:nvSpPr>
            <p:cNvPr id="62" name="Ovale 61">
              <a:extLst>
                <a:ext uri="{FF2B5EF4-FFF2-40B4-BE49-F238E27FC236}">
                  <a16:creationId xmlns:a16="http://schemas.microsoft.com/office/drawing/2014/main" id="{7697F290-DFD1-7682-5B42-12B5B312A6C4}"/>
                </a:ext>
              </a:extLst>
            </p:cNvPr>
            <p:cNvSpPr/>
            <p:nvPr/>
          </p:nvSpPr>
          <p:spPr>
            <a:xfrm>
              <a:off x="2615467" y="2763139"/>
              <a:ext cx="1260000" cy="1260000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it-IT" sz="1400" dirty="0">
                  <a:solidFill>
                    <a:schemeClr val="accent1"/>
                  </a:solidFill>
                </a:rPr>
                <a:t>2018</a:t>
              </a:r>
            </a:p>
            <a:p>
              <a:pPr algn="ctr"/>
              <a:r>
                <a:rPr lang="it-IT" sz="1300" dirty="0"/>
                <a:t>Teatro Stabile</a:t>
              </a:r>
            </a:p>
          </p:txBody>
        </p:sp>
        <p:sp>
          <p:nvSpPr>
            <p:cNvPr id="63" name="Ovale 62">
              <a:extLst>
                <a:ext uri="{FF2B5EF4-FFF2-40B4-BE49-F238E27FC236}">
                  <a16:creationId xmlns:a16="http://schemas.microsoft.com/office/drawing/2014/main" id="{DEB96D9E-FA8C-AE2C-F3B1-DA968AD8858B}"/>
                </a:ext>
              </a:extLst>
            </p:cNvPr>
            <p:cNvSpPr/>
            <p:nvPr/>
          </p:nvSpPr>
          <p:spPr>
            <a:xfrm>
              <a:off x="8077926" y="1825558"/>
              <a:ext cx="1260000" cy="1260000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it-IT" sz="1400" dirty="0">
                  <a:solidFill>
                    <a:schemeClr val="accent1"/>
                  </a:solidFill>
                </a:rPr>
                <a:t>2009</a:t>
              </a:r>
            </a:p>
            <a:p>
              <a:pPr algn="ctr"/>
              <a:r>
                <a:rPr lang="it-IT" sz="1300" dirty="0"/>
                <a:t>Funivia del Colle</a:t>
              </a:r>
            </a:p>
          </p:txBody>
        </p:sp>
        <p:sp>
          <p:nvSpPr>
            <p:cNvPr id="66" name="Ovale 65">
              <a:extLst>
                <a:ext uri="{FF2B5EF4-FFF2-40B4-BE49-F238E27FC236}">
                  <a16:creationId xmlns:a16="http://schemas.microsoft.com/office/drawing/2014/main" id="{88517B29-FF8A-F6D9-62B6-3498CFBDFB11}"/>
                </a:ext>
              </a:extLst>
            </p:cNvPr>
            <p:cNvSpPr/>
            <p:nvPr/>
          </p:nvSpPr>
          <p:spPr>
            <a:xfrm>
              <a:off x="7593285" y="4316468"/>
              <a:ext cx="1260000" cy="1260000"/>
            </a:xfrm>
            <a:prstGeom prst="ellipse">
              <a:avLst/>
            </a:prstGeom>
            <a:ln>
              <a:solidFill>
                <a:schemeClr val="accent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it-IT" sz="1400" dirty="0">
                  <a:solidFill>
                    <a:schemeClr val="accent1"/>
                  </a:solidFill>
                </a:rPr>
                <a:t>2014</a:t>
              </a:r>
            </a:p>
            <a:p>
              <a:pPr algn="ctr"/>
              <a:r>
                <a:rPr lang="it-IT" sz="1300" dirty="0"/>
                <a:t>Altro-consumo</a:t>
              </a:r>
            </a:p>
          </p:txBody>
        </p:sp>
        <p:sp>
          <p:nvSpPr>
            <p:cNvPr id="7" name="Triangolo isoscele 6">
              <a:extLst>
                <a:ext uri="{FF2B5EF4-FFF2-40B4-BE49-F238E27FC236}">
                  <a16:creationId xmlns:a16="http://schemas.microsoft.com/office/drawing/2014/main" id="{DF9A4D47-C967-05DA-A974-BF55788A2C89}"/>
                </a:ext>
              </a:extLst>
            </p:cNvPr>
            <p:cNvSpPr/>
            <p:nvPr/>
          </p:nvSpPr>
          <p:spPr>
            <a:xfrm rot="4433863">
              <a:off x="5388750" y="639681"/>
              <a:ext cx="598303" cy="1052272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3553506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22CCABD9-1B24-C7ED-7240-031392D47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297" y="182152"/>
            <a:ext cx="10515600" cy="633412"/>
          </a:xfrm>
        </p:spPr>
        <p:txBody>
          <a:bodyPr>
            <a:normAutofit fontScale="90000"/>
          </a:bodyPr>
          <a:lstStyle/>
          <a:p>
            <a:pPr algn="ctr"/>
            <a:r>
              <a:rPr lang="de-DE" dirty="0" err="1">
                <a:solidFill>
                  <a:schemeClr val="accent1"/>
                </a:solidFill>
              </a:rPr>
              <a:t>Sistema</a:t>
            </a:r>
            <a:r>
              <a:rPr lang="de-DE" dirty="0">
                <a:solidFill>
                  <a:schemeClr val="accent1"/>
                </a:solidFill>
              </a:rPr>
              <a:t> di </a:t>
            </a:r>
            <a:r>
              <a:rPr lang="de-DE" dirty="0" err="1">
                <a:solidFill>
                  <a:schemeClr val="accent1"/>
                </a:solidFill>
              </a:rPr>
              <a:t>qualità</a:t>
            </a:r>
            <a:endParaRPr lang="it-IT" sz="1100" dirty="0"/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1E94E8C6-DB05-0062-6F6D-00B21A197869}"/>
              </a:ext>
            </a:extLst>
          </p:cNvPr>
          <p:cNvSpPr/>
          <p:nvPr/>
        </p:nvSpPr>
        <p:spPr>
          <a:xfrm>
            <a:off x="0" y="6377587"/>
            <a:ext cx="7109254" cy="26422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C05AA75-408B-B84A-163B-83822D911682}"/>
              </a:ext>
            </a:extLst>
          </p:cNvPr>
          <p:cNvSpPr txBox="1">
            <a:spLocks/>
          </p:cNvSpPr>
          <p:nvPr/>
        </p:nvSpPr>
        <p:spPr>
          <a:xfrm>
            <a:off x="148738" y="6377587"/>
            <a:ext cx="7920533" cy="6153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400" dirty="0">
                <a:solidFill>
                  <a:schemeClr val="bg1"/>
                </a:solidFill>
              </a:rPr>
              <a:t>Governance della qualità dei servizi pubblici locali del Comune di Bolzano – agosto 2025</a:t>
            </a:r>
          </a:p>
        </p:txBody>
      </p:sp>
      <p:pic>
        <p:nvPicPr>
          <p:cNvPr id="6" name="Immagine 5" descr="Immagine che contiene logo, simbolo, emblema, Elementi grafici&#10;&#10;Il contenuto generato dall'IA potrebbe non essere corretto.">
            <a:extLst>
              <a:ext uri="{FF2B5EF4-FFF2-40B4-BE49-F238E27FC236}">
                <a16:creationId xmlns:a16="http://schemas.microsoft.com/office/drawing/2014/main" id="{300C3E58-F1EE-16A8-1664-558C323554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738" y="88045"/>
            <a:ext cx="1528037" cy="727519"/>
          </a:xfrm>
          <a:prstGeom prst="rect">
            <a:avLst/>
          </a:prstGeom>
        </p:spPr>
      </p:pic>
      <p:sp>
        <p:nvSpPr>
          <p:cNvPr id="7" name="Rettangolo 6">
            <a:extLst>
              <a:ext uri="{FF2B5EF4-FFF2-40B4-BE49-F238E27FC236}">
                <a16:creationId xmlns:a16="http://schemas.microsoft.com/office/drawing/2014/main" id="{D98D9718-1069-B592-C18C-8E7DAC8D633B}"/>
              </a:ext>
            </a:extLst>
          </p:cNvPr>
          <p:cNvSpPr/>
          <p:nvPr/>
        </p:nvSpPr>
        <p:spPr>
          <a:xfrm>
            <a:off x="1847253" y="1194712"/>
            <a:ext cx="2173988" cy="15219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 dirty="0"/>
          </a:p>
          <a:p>
            <a:pPr algn="ctr"/>
            <a:r>
              <a:rPr lang="it-IT" sz="1200" dirty="0"/>
              <a:t>Tutti i Gestori hanno adottato e rivisto le Carte della Qualità dei servizi rafforzando l’impegno verso trasparenza, efficienza e attenzione al cittadino.</a:t>
            </a:r>
            <a:endParaRPr lang="en-US" sz="1200" dirty="0"/>
          </a:p>
          <a:p>
            <a:pPr algn="ctr"/>
            <a:endParaRPr lang="it-IT" sz="120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C4D8DBFC-FBE4-0CB0-BDDB-E51151527A84}"/>
              </a:ext>
            </a:extLst>
          </p:cNvPr>
          <p:cNvSpPr/>
          <p:nvPr/>
        </p:nvSpPr>
        <p:spPr>
          <a:xfrm>
            <a:off x="5034896" y="1194712"/>
            <a:ext cx="2173988" cy="15219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200" dirty="0"/>
          </a:p>
          <a:p>
            <a:pPr algn="ctr"/>
            <a:r>
              <a:rPr lang="it-IT" sz="1200" dirty="0"/>
              <a:t>Sono stati attivati sportelli dedicati a suggerimenti e reclami per raccogliere opinioni, segnalazioni e proposte direttamente dagli utenti.</a:t>
            </a:r>
            <a:endParaRPr lang="en-US" sz="1200" dirty="0"/>
          </a:p>
          <a:p>
            <a:pPr algn="ctr"/>
            <a:endParaRPr lang="it-IT" sz="1200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1D224C9E-2148-B393-DDAB-C36B2CA0FD36}"/>
              </a:ext>
            </a:extLst>
          </p:cNvPr>
          <p:cNvSpPr/>
          <p:nvPr/>
        </p:nvSpPr>
        <p:spPr>
          <a:xfrm>
            <a:off x="8439218" y="1194712"/>
            <a:ext cx="2173988" cy="15219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Alcuni</a:t>
            </a:r>
            <a:r>
              <a:rPr lang="en-US" sz="1200" dirty="0"/>
              <a:t> </a:t>
            </a:r>
            <a:r>
              <a:rPr lang="en-US" sz="1200" dirty="0" err="1"/>
              <a:t>Gestori</a:t>
            </a:r>
            <a:r>
              <a:rPr lang="en-US" sz="1200" dirty="0"/>
              <a:t> </a:t>
            </a:r>
            <a:r>
              <a:rPr lang="en-US" sz="1200" dirty="0" err="1"/>
              <a:t>hanno</a:t>
            </a:r>
            <a:r>
              <a:rPr lang="en-US" sz="1200" dirty="0"/>
              <a:t> </a:t>
            </a:r>
            <a:r>
              <a:rPr lang="en-US" sz="1200" dirty="0" err="1"/>
              <a:t>ulteriormente</a:t>
            </a:r>
            <a:r>
              <a:rPr lang="en-US" sz="1200" dirty="0"/>
              <a:t> </a:t>
            </a:r>
            <a:r>
              <a:rPr lang="en-US" sz="1200" dirty="0" err="1"/>
              <a:t>rafforzato</a:t>
            </a:r>
            <a:r>
              <a:rPr lang="en-US" sz="1200" dirty="0"/>
              <a:t> il </a:t>
            </a:r>
            <a:r>
              <a:rPr lang="en-US" sz="1200" dirty="0" err="1"/>
              <a:t>sistema</a:t>
            </a:r>
            <a:r>
              <a:rPr lang="en-US" sz="1200" dirty="0"/>
              <a:t> </a:t>
            </a:r>
            <a:r>
              <a:rPr lang="en-US" sz="1200" dirty="0" err="1"/>
              <a:t>qualità</a:t>
            </a:r>
            <a:r>
              <a:rPr lang="en-US" sz="1200" dirty="0"/>
              <a:t> con </a:t>
            </a:r>
            <a:r>
              <a:rPr lang="en-US" sz="1200" dirty="0" err="1"/>
              <a:t>certificazioni</a:t>
            </a:r>
            <a:r>
              <a:rPr lang="en-US" sz="1200" dirty="0"/>
              <a:t> (SEAB, ASSB, Eco Center,…)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958DE5EC-9BBE-E971-8CB2-33108A3A25ED}"/>
              </a:ext>
            </a:extLst>
          </p:cNvPr>
          <p:cNvSpPr/>
          <p:nvPr/>
        </p:nvSpPr>
        <p:spPr>
          <a:xfrm>
            <a:off x="3424921" y="3630806"/>
            <a:ext cx="2173988" cy="15219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  <a:p>
            <a:pPr algn="ctr"/>
            <a:r>
              <a:rPr lang="en-US" sz="1200" dirty="0"/>
              <a:t>Stretta </a:t>
            </a:r>
            <a:r>
              <a:rPr lang="en-US" sz="1200" dirty="0" err="1"/>
              <a:t>collaborazione</a:t>
            </a:r>
            <a:r>
              <a:rPr lang="en-US" sz="1200" dirty="0"/>
              <a:t> con le </a:t>
            </a:r>
            <a:r>
              <a:rPr lang="en-US" sz="1200" dirty="0" err="1"/>
              <a:t>Associazioni</a:t>
            </a:r>
            <a:r>
              <a:rPr lang="en-US" sz="1200" dirty="0"/>
              <a:t> a tutela </a:t>
            </a:r>
            <a:r>
              <a:rPr lang="en-US" sz="1200" dirty="0" err="1"/>
              <a:t>dei</a:t>
            </a:r>
            <a:r>
              <a:rPr lang="en-US" sz="1200" dirty="0"/>
              <a:t> </a:t>
            </a:r>
            <a:r>
              <a:rPr lang="en-US" sz="1200" dirty="0" err="1"/>
              <a:t>consumatori</a:t>
            </a:r>
            <a:r>
              <a:rPr lang="en-US" sz="1200" dirty="0"/>
              <a:t> e con la </a:t>
            </a:r>
            <a:r>
              <a:rPr lang="en-US" sz="1200" dirty="0" err="1"/>
              <a:t>Difesa</a:t>
            </a:r>
            <a:r>
              <a:rPr lang="en-US" sz="1200" dirty="0"/>
              <a:t> </a:t>
            </a:r>
            <a:r>
              <a:rPr lang="en-US" sz="1200" dirty="0" err="1"/>
              <a:t>Civica</a:t>
            </a:r>
            <a:endParaRPr lang="en-US" sz="1200" dirty="0"/>
          </a:p>
          <a:p>
            <a:pPr algn="ctr"/>
            <a:endParaRPr lang="it-IT" sz="1200" dirty="0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5EAEC393-C858-3486-895F-F60766516A19}"/>
              </a:ext>
            </a:extLst>
          </p:cNvPr>
          <p:cNvSpPr/>
          <p:nvPr/>
        </p:nvSpPr>
        <p:spPr>
          <a:xfrm>
            <a:off x="6721466" y="3630806"/>
            <a:ext cx="2173988" cy="15219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  <a:p>
            <a:pPr algn="ctr"/>
            <a:r>
              <a:rPr lang="en-US" sz="1200" dirty="0"/>
              <a:t>Il </a:t>
            </a:r>
            <a:r>
              <a:rPr lang="en-US" sz="1200" dirty="0" err="1"/>
              <a:t>mancato</a:t>
            </a:r>
            <a:r>
              <a:rPr lang="en-US" sz="1200" dirty="0"/>
              <a:t> rispetto </a:t>
            </a:r>
            <a:r>
              <a:rPr lang="en-US" sz="1200" dirty="0" err="1"/>
              <a:t>degli</a:t>
            </a:r>
            <a:r>
              <a:rPr lang="en-US" sz="1200" dirty="0"/>
              <a:t> standard di </a:t>
            </a:r>
            <a:r>
              <a:rPr lang="en-US" sz="1200" dirty="0" err="1"/>
              <a:t>qualità</a:t>
            </a:r>
            <a:r>
              <a:rPr lang="en-US" sz="1200" dirty="0"/>
              <a:t> </a:t>
            </a:r>
            <a:r>
              <a:rPr lang="en-US" sz="1200" dirty="0" err="1"/>
              <a:t>comporta</a:t>
            </a:r>
            <a:r>
              <a:rPr lang="en-US" sz="1200" dirty="0"/>
              <a:t> </a:t>
            </a:r>
            <a:r>
              <a:rPr lang="en-US" sz="1200" dirty="0" err="1"/>
              <a:t>indennizzi</a:t>
            </a:r>
            <a:r>
              <a:rPr lang="en-US" sz="1200" dirty="0"/>
              <a:t> </a:t>
            </a:r>
            <a:r>
              <a:rPr lang="en-US" sz="1200" dirty="0" err="1"/>
              <a:t>all’utenza</a:t>
            </a:r>
            <a:endParaRPr lang="en-US" sz="1200" dirty="0"/>
          </a:p>
          <a:p>
            <a:pPr algn="ctr"/>
            <a:endParaRPr lang="it-IT" sz="1200" dirty="0"/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FF92638B-9437-AA09-44E5-ED0C353A69B9}"/>
              </a:ext>
            </a:extLst>
          </p:cNvPr>
          <p:cNvSpPr txBox="1"/>
          <p:nvPr/>
        </p:nvSpPr>
        <p:spPr>
          <a:xfrm>
            <a:off x="7356389" y="6395589"/>
            <a:ext cx="60960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000" dirty="0" err="1">
                <a:hlinkClick r:id="rId3"/>
              </a:rPr>
              <a:t>Qualitá</a:t>
            </a:r>
            <a:r>
              <a:rPr lang="it-IT" sz="1000" dirty="0">
                <a:hlinkClick r:id="rId3"/>
              </a:rPr>
              <a:t> e carte dei servizi / Statistica / Argomenti / Homepage - Comune di Bolzano</a:t>
            </a:r>
            <a:endParaRPr lang="it-IT" sz="1000" dirty="0"/>
          </a:p>
        </p:txBody>
      </p:sp>
    </p:spTree>
    <p:extLst>
      <p:ext uri="{BB962C8B-B14F-4D97-AF65-F5344CB8AC3E}">
        <p14:creationId xmlns:p14="http://schemas.microsoft.com/office/powerpoint/2010/main" val="6637719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182</Words>
  <Application>Microsoft Office PowerPoint</Application>
  <PresentationFormat>Widescreen</PresentationFormat>
  <Paragraphs>44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di Office</vt:lpstr>
      <vt:lpstr>Presentazione standard di PowerPoint</vt:lpstr>
      <vt:lpstr>Sistema di qualità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Beatrix Schatzer</dc:creator>
  <cp:lastModifiedBy>Sylvia Profanter</cp:lastModifiedBy>
  <cp:revision>16</cp:revision>
  <cp:lastPrinted>2025-08-28T06:19:19Z</cp:lastPrinted>
  <dcterms:created xsi:type="dcterms:W3CDTF">2025-08-27T13:53:27Z</dcterms:created>
  <dcterms:modified xsi:type="dcterms:W3CDTF">2025-08-28T07:43:24Z</dcterms:modified>
</cp:coreProperties>
</file>